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840" r:id="rId2"/>
  </p:sldMasterIdLst>
  <p:notesMasterIdLst>
    <p:notesMasterId r:id="rId16"/>
  </p:notesMasterIdLst>
  <p:handoutMasterIdLst>
    <p:handoutMasterId r:id="rId17"/>
  </p:handoutMasterIdLst>
  <p:sldIdLst>
    <p:sldId id="445" r:id="rId3"/>
    <p:sldId id="483" r:id="rId4"/>
    <p:sldId id="301" r:id="rId5"/>
    <p:sldId id="407" r:id="rId6"/>
    <p:sldId id="304" r:id="rId7"/>
    <p:sldId id="305" r:id="rId8"/>
    <p:sldId id="306" r:id="rId9"/>
    <p:sldId id="307" r:id="rId10"/>
    <p:sldId id="309" r:id="rId11"/>
    <p:sldId id="310" r:id="rId12"/>
    <p:sldId id="312" r:id="rId13"/>
    <p:sldId id="308" r:id="rId14"/>
    <p:sldId id="30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i Reid" initials="CR" lastIdx="1" clrIdx="0"/>
  <p:cmAuthor id="1" name="Cheri Reid" initials="CR [2]" lastIdx="1" clrIdx="1"/>
  <p:cmAuthor id="2" name="Cheri Reid" initials="CR [4]" lastIdx="1" clrIdx="2"/>
  <p:cmAuthor id="3" name="Cheri Reid" initials="CR [5]" lastIdx="1" clrIdx="3"/>
  <p:cmAuthor id="4" name="Emilie  Efronson" initials="EE"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2" autoAdjust="0"/>
    <p:restoredTop sz="81266" autoAdjust="0"/>
  </p:normalViewPr>
  <p:slideViewPr>
    <p:cSldViewPr>
      <p:cViewPr varScale="1">
        <p:scale>
          <a:sx n="48" d="100"/>
          <a:sy n="48" d="100"/>
        </p:scale>
        <p:origin x="1352" y="192"/>
      </p:cViewPr>
      <p:guideLst>
        <p:guide orient="horz" pos="2160"/>
        <p:guide pos="2880"/>
      </p:guideLst>
    </p:cSldViewPr>
  </p:slideViewPr>
  <p:notesTextViewPr>
    <p:cViewPr>
      <p:scale>
        <a:sx n="1" d="1"/>
        <a:sy n="1" d="1"/>
      </p:scale>
      <p:origin x="0" y="0"/>
    </p:cViewPr>
  </p:notesTextViewPr>
  <p:sorterViewPr>
    <p:cViewPr>
      <p:scale>
        <a:sx n="100" d="100"/>
        <a:sy n="100" d="100"/>
      </p:scale>
      <p:origin x="0" y="3904"/>
    </p:cViewPr>
  </p:sorterViewPr>
  <p:notesViewPr>
    <p:cSldViewPr>
      <p:cViewPr varScale="1">
        <p:scale>
          <a:sx n="44" d="100"/>
          <a:sy n="44" d="100"/>
        </p:scale>
        <p:origin x="2272"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047F88-EB33-459D-989D-287865A392AF}" type="datetimeFigureOut">
              <a:rPr lang="en-GB" smtClean="0"/>
              <a:t>18/09/2018</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1BDE68-D929-4CC1-A441-D3068376703D}" type="slidenum">
              <a:rPr lang="en-GB" smtClean="0"/>
              <a:t>‹#›</a:t>
            </a:fld>
            <a:endParaRPr lang="en-GB"/>
          </a:p>
        </p:txBody>
      </p:sp>
    </p:spTree>
    <p:extLst>
      <p:ext uri="{BB962C8B-B14F-4D97-AF65-F5344CB8AC3E}">
        <p14:creationId xmlns:p14="http://schemas.microsoft.com/office/powerpoint/2010/main" val="1255982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18192A-7E27-4DBB-BF63-3A42623E592C}" type="datetimeFigureOut">
              <a:rPr lang="en-US" smtClean="0"/>
              <a:t>9/18/18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57912-3EA4-47B1-9CC0-B0A93E89449C}" type="slidenum">
              <a:rPr lang="en-US" smtClean="0"/>
              <a:t>‹#›</a:t>
            </a:fld>
            <a:endParaRPr lang="en-US"/>
          </a:p>
        </p:txBody>
      </p:sp>
    </p:spTree>
    <p:extLst>
      <p:ext uri="{BB962C8B-B14F-4D97-AF65-F5344CB8AC3E}">
        <p14:creationId xmlns:p14="http://schemas.microsoft.com/office/powerpoint/2010/main" val="17702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4566DF4-69C2-4A0C-A7AA-1D5B209860CC}" type="slidenum">
              <a:rPr lang="en-US" smtClean="0"/>
              <a:t>1</a:t>
            </a:fld>
            <a:endParaRPr lang="en-US"/>
          </a:p>
        </p:txBody>
      </p:sp>
    </p:spTree>
    <p:extLst>
      <p:ext uri="{BB962C8B-B14F-4D97-AF65-F5344CB8AC3E}">
        <p14:creationId xmlns:p14="http://schemas.microsoft.com/office/powerpoint/2010/main" val="64313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 Streamlined ART initiation – is the same as UTT, which was not SOC until Dec 2016. We also provided same-day POC CD4 count to screen for ART eligibility and provided  intensive Adherence counseling before offering ART</a:t>
            </a:r>
          </a:p>
        </p:txBody>
      </p:sp>
      <p:sp>
        <p:nvSpPr>
          <p:cNvPr id="4" name="Slide Number Placeholder 3"/>
          <p:cNvSpPr>
            <a:spLocks noGrp="1"/>
          </p:cNvSpPr>
          <p:nvPr>
            <p:ph type="sldNum" sz="quarter" idx="10"/>
          </p:nvPr>
        </p:nvSpPr>
        <p:spPr/>
        <p:txBody>
          <a:bodyPr/>
          <a:lstStyle/>
          <a:p>
            <a:fld id="{69557912-3EA4-47B1-9CC0-B0A93E89449C}" type="slidenum">
              <a:rPr lang="en-US" smtClean="0"/>
              <a:t>2</a:t>
            </a:fld>
            <a:endParaRPr lang="en-US"/>
          </a:p>
        </p:txBody>
      </p:sp>
    </p:spTree>
    <p:extLst>
      <p:ext uri="{BB962C8B-B14F-4D97-AF65-F5344CB8AC3E}">
        <p14:creationId xmlns:p14="http://schemas.microsoft.com/office/powerpoint/2010/main" val="427472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t>We assessed how soon patients who were ready and had a CD4 count less than 500 could be put on ART compared to routine care. </a:t>
            </a:r>
          </a:p>
        </p:txBody>
      </p:sp>
      <p:sp>
        <p:nvSpPr>
          <p:cNvPr id="4" name="Slide Number Placeholder 3"/>
          <p:cNvSpPr>
            <a:spLocks noGrp="1"/>
          </p:cNvSpPr>
          <p:nvPr>
            <p:ph type="sldNum" sz="quarter" idx="10"/>
          </p:nvPr>
        </p:nvSpPr>
        <p:spPr/>
        <p:txBody>
          <a:bodyPr/>
          <a:lstStyle/>
          <a:p>
            <a:fld id="{4AAEC5E2-1084-E043-993E-EA3FE5BB5005}" type="slidenum">
              <a:rPr lang="en-US"/>
              <a:t>3</a:t>
            </a:fld>
            <a:endParaRPr lang="en-US"/>
          </a:p>
        </p:txBody>
      </p:sp>
    </p:spTree>
    <p:extLst>
      <p:ext uri="{BB962C8B-B14F-4D97-AF65-F5344CB8AC3E}">
        <p14:creationId xmlns:p14="http://schemas.microsoft.com/office/powerpoint/2010/main" val="2252333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Sensitizing</a:t>
            </a:r>
            <a:r>
              <a:rPr lang="en-US" baseline="0" dirty="0"/>
              <a:t> all facility staff was key to ensuring a high # of </a:t>
            </a:r>
            <a:r>
              <a:rPr lang="en-US" baseline="0" dirty="0" err="1"/>
              <a:t>referals</a:t>
            </a:r>
            <a:r>
              <a:rPr lang="en-US" baseline="0" dirty="0"/>
              <a:t> of patients testing +; </a:t>
            </a:r>
            <a:r>
              <a:rPr lang="en-US" dirty="0"/>
              <a:t>Finding</a:t>
            </a:r>
            <a:r>
              <a:rPr lang="en-US" baseline="0" dirty="0"/>
              <a:t> confidential and secure space was important to ensuring that patients are provided private adherence counseling; 50% were initiated within 2 days; 75% within 2 weeks</a:t>
            </a:r>
            <a:endParaRPr lang="en-US" dirty="0"/>
          </a:p>
        </p:txBody>
      </p:sp>
      <p:sp>
        <p:nvSpPr>
          <p:cNvPr id="4" name="Slide Number Placeholder 3"/>
          <p:cNvSpPr>
            <a:spLocks noGrp="1"/>
          </p:cNvSpPr>
          <p:nvPr>
            <p:ph type="sldNum" sz="quarter" idx="10"/>
          </p:nvPr>
        </p:nvSpPr>
        <p:spPr/>
        <p:txBody>
          <a:bodyPr/>
          <a:lstStyle/>
          <a:p>
            <a:fld id="{69557912-3EA4-47B1-9CC0-B0A93E89449C}" type="slidenum">
              <a:rPr lang="en-US" smtClean="0"/>
              <a:t>4</a:t>
            </a:fld>
            <a:endParaRPr lang="en-US"/>
          </a:p>
        </p:txBody>
      </p:sp>
    </p:spTree>
    <p:extLst>
      <p:ext uri="{BB962C8B-B14F-4D97-AF65-F5344CB8AC3E}">
        <p14:creationId xmlns:p14="http://schemas.microsoft.com/office/powerpoint/2010/main" val="203728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Patients in the intervention group who became eligible for ART were similar to those in comparison group except most were men, older, had finished at least Sec school, were in WHO stage 1. </a:t>
            </a:r>
            <a:endParaRPr lang="en-US"/>
          </a:p>
        </p:txBody>
      </p:sp>
      <p:sp>
        <p:nvSpPr>
          <p:cNvPr id="4" name="Slide Number Placeholder 3"/>
          <p:cNvSpPr>
            <a:spLocks noGrp="1"/>
          </p:cNvSpPr>
          <p:nvPr>
            <p:ph type="sldNum" sz="quarter" idx="10"/>
          </p:nvPr>
        </p:nvSpPr>
        <p:spPr/>
        <p:txBody>
          <a:bodyPr/>
          <a:lstStyle/>
          <a:p>
            <a:fld id="{4AAEC5E2-1084-E043-993E-EA3FE5BB5005}" type="slidenum">
              <a:t>5</a:t>
            </a:fld>
            <a:endParaRPr lang="en-US"/>
          </a:p>
        </p:txBody>
      </p:sp>
    </p:spTree>
    <p:extLst>
      <p:ext uri="{BB962C8B-B14F-4D97-AF65-F5344CB8AC3E}">
        <p14:creationId xmlns:p14="http://schemas.microsoft.com/office/powerpoint/2010/main" val="364027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also holds true for those who started ART within 14 days in both groups except there is no difference by age </a:t>
            </a:r>
          </a:p>
          <a:p>
            <a:endParaRPr lang="en-US"/>
          </a:p>
          <a:p>
            <a:r>
              <a:rPr lang="en-US" dirty="0"/>
              <a:t>Intervention status, </a:t>
            </a:r>
          </a:p>
          <a:p>
            <a:r>
              <a:rPr lang="en-US" dirty="0"/>
              <a:t>F? sex, </a:t>
            </a:r>
          </a:p>
          <a:p>
            <a:r>
              <a:rPr lang="en-US" dirty="0"/>
              <a:t>Being (not) married , </a:t>
            </a:r>
          </a:p>
          <a:p>
            <a:r>
              <a:rPr lang="en-US" dirty="0"/>
              <a:t>Higher/lower education level, and </a:t>
            </a:r>
          </a:p>
          <a:p>
            <a:r>
              <a:rPr lang="en-US" dirty="0"/>
              <a:t>Lower WHO stage were significantly associated with &lt;14 day post HIV positive result ART initiation</a:t>
            </a:r>
          </a:p>
          <a:p>
            <a:endParaRPr lang="en-US"/>
          </a:p>
        </p:txBody>
      </p:sp>
      <p:sp>
        <p:nvSpPr>
          <p:cNvPr id="4" name="Slide Number Placeholder 3"/>
          <p:cNvSpPr>
            <a:spLocks noGrp="1"/>
          </p:cNvSpPr>
          <p:nvPr>
            <p:ph type="sldNum" sz="quarter" idx="10"/>
          </p:nvPr>
        </p:nvSpPr>
        <p:spPr/>
        <p:txBody>
          <a:bodyPr/>
          <a:lstStyle/>
          <a:p>
            <a:fld id="{4AAEC5E2-1084-E043-993E-EA3FE5BB5005}" type="slidenum">
              <a:t>6</a:t>
            </a:fld>
            <a:endParaRPr lang="en-US"/>
          </a:p>
        </p:txBody>
      </p:sp>
    </p:spTree>
    <p:extLst>
      <p:ext uri="{BB962C8B-B14F-4D97-AF65-F5344CB8AC3E}">
        <p14:creationId xmlns:p14="http://schemas.microsoft.com/office/powerpoint/2010/main" val="566600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 this graph, the X</a:t>
            </a:r>
            <a:r>
              <a:rPr lang="en-US" b="0" baseline="0" dirty="0"/>
              <a:t> axis shows time to ART initiation in days while the Y axis shows the proportion of patients initiated on ART. The blue line shows the control and the red intervention</a:t>
            </a:r>
            <a:r>
              <a:rPr lang="en-US" b="0" dirty="0"/>
              <a:t> .</a:t>
            </a:r>
            <a:r>
              <a:rPr lang="en-US" b="0" baseline="0" dirty="0"/>
              <a:t> </a:t>
            </a:r>
            <a:r>
              <a:rPr lang="en-US" b="0" dirty="0"/>
              <a:t>Our preliminary analysis showed that intervention group showed significantly </a:t>
            </a:r>
            <a:r>
              <a:rPr lang="en-US" dirty="0"/>
              <a:t>faster time to ART start compared to control facilities</a:t>
            </a:r>
            <a:endParaRPr lang="en-US"/>
          </a:p>
        </p:txBody>
      </p:sp>
      <p:sp>
        <p:nvSpPr>
          <p:cNvPr id="4" name="Slide Number Placeholder 3"/>
          <p:cNvSpPr>
            <a:spLocks noGrp="1"/>
          </p:cNvSpPr>
          <p:nvPr>
            <p:ph type="sldNum" sz="quarter" idx="10"/>
          </p:nvPr>
        </p:nvSpPr>
        <p:spPr/>
        <p:txBody>
          <a:bodyPr/>
          <a:lstStyle/>
          <a:p>
            <a:fld id="{4AAEC5E2-1084-E043-993E-EA3FE5BB5005}" type="slidenum">
              <a:rPr lang="en-US"/>
              <a:t>7</a:t>
            </a:fld>
            <a:endParaRPr lang="en-US"/>
          </a:p>
        </p:txBody>
      </p:sp>
    </p:spTree>
    <p:extLst>
      <p:ext uri="{BB962C8B-B14F-4D97-AF65-F5344CB8AC3E}">
        <p14:creationId xmlns:p14="http://schemas.microsoft.com/office/powerpoint/2010/main" val="157567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adjusted for confounders, those in the intervention were still more likely to begin treatment within 14 days of being found to be eligible. This may be because both patients and HCWs thought it important to start ART ASAP to maintain health (READ next slide)</a:t>
            </a:r>
          </a:p>
        </p:txBody>
      </p:sp>
      <p:sp>
        <p:nvSpPr>
          <p:cNvPr id="4" name="Slide Number Placeholder 3"/>
          <p:cNvSpPr>
            <a:spLocks noGrp="1"/>
          </p:cNvSpPr>
          <p:nvPr>
            <p:ph type="sldNum" sz="quarter" idx="10"/>
          </p:nvPr>
        </p:nvSpPr>
        <p:spPr/>
        <p:txBody>
          <a:bodyPr/>
          <a:lstStyle/>
          <a:p>
            <a:fld id="{4AAEC5E2-1084-E043-993E-EA3FE5BB5005}" type="slidenum">
              <a:t>8</a:t>
            </a:fld>
            <a:endParaRPr lang="en-US"/>
          </a:p>
        </p:txBody>
      </p:sp>
    </p:spTree>
    <p:extLst>
      <p:ext uri="{BB962C8B-B14F-4D97-AF65-F5344CB8AC3E}">
        <p14:creationId xmlns:p14="http://schemas.microsoft.com/office/powerpoint/2010/main" val="3038783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conclusiotn, we can say that START increases the number of patients who start ART as well as the speed with which they link to care … [READ THE NEXT TWO POINTS]</a:t>
            </a:r>
          </a:p>
        </p:txBody>
      </p:sp>
      <p:sp>
        <p:nvSpPr>
          <p:cNvPr id="4" name="Slide Number Placeholder 3"/>
          <p:cNvSpPr>
            <a:spLocks noGrp="1"/>
          </p:cNvSpPr>
          <p:nvPr>
            <p:ph type="sldNum" sz="quarter" idx="10"/>
          </p:nvPr>
        </p:nvSpPr>
        <p:spPr/>
        <p:txBody>
          <a:bodyPr/>
          <a:lstStyle/>
          <a:p>
            <a:fld id="{4AAEC5E2-1084-E043-993E-EA3FE5BB5005}" type="slidenum">
              <a:t>12</a:t>
            </a:fld>
            <a:endParaRPr lang="en-US"/>
          </a:p>
        </p:txBody>
      </p:sp>
    </p:spTree>
    <p:extLst>
      <p:ext uri="{BB962C8B-B14F-4D97-AF65-F5344CB8AC3E}">
        <p14:creationId xmlns:p14="http://schemas.microsoft.com/office/powerpoint/2010/main" val="1592753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B59158E-A620-4EA5-8BC9-55EE79863C14}" type="datetimeFigureOut">
              <a:rPr lang="en-GB" smtClean="0"/>
              <a:t>18/09/2018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193978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59158E-A620-4EA5-8BC9-55EE79863C14}" type="datetimeFigureOut">
              <a:rPr lang="en-GB" smtClean="0"/>
              <a:t>18/09/2018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2124670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59158E-A620-4EA5-8BC9-55EE79863C14}" type="datetimeFigureOut">
              <a:rPr lang="en-GB" smtClean="0"/>
              <a:t>18/09/2018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1567236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3D08FE3-DE51-429D-9331-7B322C238986}" type="datetimeFigureOut">
              <a:rPr lang="en-GB" smtClean="0"/>
              <a:t>18/09/2018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571934-A810-45F7-BBCE-6D9DEB792141}" type="slidenum">
              <a:rPr lang="en-GB" smtClean="0"/>
              <a:t>‹#›</a:t>
            </a:fld>
            <a:endParaRPr lang="en-GB"/>
          </a:p>
        </p:txBody>
      </p:sp>
    </p:spTree>
    <p:extLst>
      <p:ext uri="{BB962C8B-B14F-4D97-AF65-F5344CB8AC3E}">
        <p14:creationId xmlns:p14="http://schemas.microsoft.com/office/powerpoint/2010/main" val="148090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59158E-A620-4EA5-8BC9-55EE79863C14}" type="datetimeFigureOut">
              <a:rPr lang="en-GB" smtClean="0"/>
              <a:t>18/09/2018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382567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59158E-A620-4EA5-8BC9-55EE79863C14}" type="datetimeFigureOut">
              <a:rPr lang="en-GB" smtClean="0"/>
              <a:t>18/09/2018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74746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B59158E-A620-4EA5-8BC9-55EE79863C14}" type="datetimeFigureOut">
              <a:rPr lang="en-GB" smtClean="0"/>
              <a:t>18/09/2018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36496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B59158E-A620-4EA5-8BC9-55EE79863C14}" type="datetimeFigureOut">
              <a:rPr lang="en-GB" smtClean="0"/>
              <a:t>18/09/2018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274738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B59158E-A620-4EA5-8BC9-55EE79863C14}" type="datetimeFigureOut">
              <a:rPr lang="en-GB" smtClean="0"/>
              <a:t>18/09/2018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1698181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9158E-A620-4EA5-8BC9-55EE79863C14}" type="datetimeFigureOut">
              <a:rPr lang="en-GB" smtClean="0"/>
              <a:t>18/09/2018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143467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59158E-A620-4EA5-8BC9-55EE79863C14}" type="datetimeFigureOut">
              <a:rPr lang="en-GB" smtClean="0"/>
              <a:t>18/09/2018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1400115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59158E-A620-4EA5-8BC9-55EE79863C14}" type="datetimeFigureOut">
              <a:rPr lang="en-GB" smtClean="0"/>
              <a:t>18/09/2018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3895709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9158E-A620-4EA5-8BC9-55EE79863C14}" type="datetimeFigureOut">
              <a:rPr lang="en-GB" smtClean="0"/>
              <a:t>18/09/2018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CD9BA-B8DF-4E25-A2B1-D02D4FFFA842}" type="slidenum">
              <a:rPr lang="en-GB" smtClean="0"/>
              <a:t>‹#›</a:t>
            </a:fld>
            <a:endParaRPr lang="en-GB"/>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6311900"/>
            <a:ext cx="2495550" cy="5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863206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08FE3-DE51-429D-9331-7B322C238986}" type="datetimeFigureOut">
              <a:rPr lang="en-GB" smtClean="0"/>
              <a:t>18/09/2018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71934-A810-45F7-BBCE-6D9DEB792141}" type="slidenum">
              <a:rPr lang="en-GB" smtClean="0"/>
              <a:t>‹#›</a:t>
            </a:fld>
            <a:endParaRPr lang="en-GB"/>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472" y="5943600"/>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763180"/>
      </p:ext>
    </p:extLst>
  </p:cSld>
  <p:clrMap bg1="lt1" tx1="dk1" bg2="lt2" tx2="dk2" accent1="accent1" accent2="accent2" accent3="accent3" accent4="accent4" accent5="accent5" accent6="accent6" hlink="hlink" folHlink="folHlink"/>
  <p:sldLayoutIdLst>
    <p:sldLayoutId id="21474838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3810000"/>
          </a:xfrm>
        </p:spPr>
        <p:txBody>
          <a:bodyPr>
            <a:normAutofit/>
          </a:bodyPr>
          <a:lstStyle/>
          <a:p>
            <a:r>
              <a:rPr lang="en-US" sz="4000" dirty="0">
                <a:latin typeface="+mn-lt"/>
              </a:rPr>
              <a:t>Community ART for Retention in Zambia: </a:t>
            </a:r>
            <a:br>
              <a:rPr lang="en-US" sz="4000" dirty="0">
                <a:latin typeface="+mn-lt"/>
              </a:rPr>
            </a:br>
            <a:r>
              <a:rPr lang="en-US" sz="4000" dirty="0">
                <a:latin typeface="+mn-lt"/>
              </a:rPr>
              <a:t>START</a:t>
            </a:r>
          </a:p>
        </p:txBody>
      </p:sp>
      <p:sp>
        <p:nvSpPr>
          <p:cNvPr id="3" name="Subtitle 2"/>
          <p:cNvSpPr>
            <a:spLocks noGrp="1"/>
          </p:cNvSpPr>
          <p:nvPr>
            <p:ph type="subTitle" idx="1"/>
          </p:nvPr>
        </p:nvSpPr>
        <p:spPr>
          <a:xfrm>
            <a:off x="228600" y="2971800"/>
            <a:ext cx="8610600" cy="1905000"/>
          </a:xfrm>
        </p:spPr>
        <p:txBody>
          <a:bodyPr>
            <a:normAutofit fontScale="77500" lnSpcReduction="20000"/>
          </a:bodyPr>
          <a:lstStyle/>
          <a:p>
            <a:r>
              <a:rPr lang="en-US" sz="2600" dirty="0"/>
              <a:t>Centre for Infectious Disease Research in Zambia (CIDRZ)</a:t>
            </a:r>
          </a:p>
          <a:p>
            <a:r>
              <a:rPr lang="en-US" sz="2600" dirty="0"/>
              <a:t>In partnership with the Zambian Ministry of Health </a:t>
            </a:r>
          </a:p>
          <a:p>
            <a:endParaRPr lang="en-US" sz="2600" dirty="0"/>
          </a:p>
          <a:p>
            <a:r>
              <a:rPr lang="en-US" sz="2600" dirty="0"/>
              <a:t>Sponsor: Bill &amp; Melinda Gates Foundation</a:t>
            </a:r>
          </a:p>
          <a:p>
            <a:endParaRPr lang="en-US" sz="2600" dirty="0"/>
          </a:p>
          <a:p>
            <a:r>
              <a:rPr lang="en-US" sz="2600" dirty="0"/>
              <a:t>19</a:t>
            </a:r>
            <a:r>
              <a:rPr lang="en-US" sz="2600" baseline="30000" dirty="0"/>
              <a:t>th</a:t>
            </a:r>
            <a:r>
              <a:rPr lang="en-US" sz="2600" dirty="0"/>
              <a:t> September 2018</a:t>
            </a:r>
          </a:p>
          <a:p>
            <a:endParaRPr lang="en-US" sz="2600" dirty="0"/>
          </a:p>
          <a:p>
            <a:endParaRPr lang="en-US" dirty="0"/>
          </a:p>
        </p:txBody>
      </p:sp>
      <p:sp>
        <p:nvSpPr>
          <p:cNvPr id="4" name="TextBox 3"/>
          <p:cNvSpPr txBox="1"/>
          <p:nvPr/>
        </p:nvSpPr>
        <p:spPr>
          <a:xfrm>
            <a:off x="849086" y="5405789"/>
            <a:ext cx="7391400" cy="369332"/>
          </a:xfrm>
          <a:prstGeom prst="rect">
            <a:avLst/>
          </a:prstGeom>
          <a:noFill/>
        </p:spPr>
        <p:txBody>
          <a:bodyPr wrap="square" rtlCol="0">
            <a:spAutoFit/>
          </a:bodyPr>
          <a:lstStyle/>
          <a:p>
            <a:r>
              <a:rPr lang="en-US" b="1" dirty="0"/>
              <a:t>Collaborators: James Cooke University, Johns Hopkins, UAB, UCSF, UNZA</a:t>
            </a:r>
            <a:endParaRPr lang="en-US" dirty="0"/>
          </a:p>
        </p:txBody>
      </p:sp>
      <p:sp>
        <p:nvSpPr>
          <p:cNvPr id="6" name="TextBox 5"/>
          <p:cNvSpPr txBox="1"/>
          <p:nvPr/>
        </p:nvSpPr>
        <p:spPr>
          <a:xfrm>
            <a:off x="-228599" y="6308725"/>
            <a:ext cx="3200400" cy="758290"/>
          </a:xfrm>
          <a:prstGeom prst="rect">
            <a:avLst/>
          </a:prstGeom>
          <a:noFill/>
        </p:spPr>
        <p:txBody>
          <a:bodyPr wrap="square" rtlCol="0">
            <a:spAutoFit/>
          </a:bodyPr>
          <a:lstStyle/>
          <a:p>
            <a:endParaRPr lang="en-US"/>
          </a:p>
        </p:txBody>
      </p:sp>
      <p:sp>
        <p:nvSpPr>
          <p:cNvPr id="7" name="TextBox 6"/>
          <p:cNvSpPr txBox="1"/>
          <p:nvPr/>
        </p:nvSpPr>
        <p:spPr>
          <a:xfrm>
            <a:off x="-76199" y="6461125"/>
            <a:ext cx="3200400" cy="75829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071994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906D-AA6D-E94C-8104-C51E5879D27A}"/>
              </a:ext>
            </a:extLst>
          </p:cNvPr>
          <p:cNvSpPr>
            <a:spLocks noGrp="1"/>
          </p:cNvSpPr>
          <p:nvPr>
            <p:ph type="title"/>
          </p:nvPr>
        </p:nvSpPr>
        <p:spPr/>
        <p:txBody>
          <a:bodyPr>
            <a:normAutofit fontScale="90000"/>
          </a:bodyPr>
          <a:lstStyle/>
          <a:p>
            <a:r>
              <a:rPr lang="en-US" dirty="0">
                <a:solidFill>
                  <a:schemeClr val="tx2">
                    <a:lumMod val="40000"/>
                    <a:lumOff val="60000"/>
                  </a:schemeClr>
                </a:solidFill>
              </a:rPr>
              <a:t>Those initiated need continuing social support</a:t>
            </a:r>
          </a:p>
        </p:txBody>
      </p:sp>
      <p:graphicFrame>
        <p:nvGraphicFramePr>
          <p:cNvPr id="4" name="Content Placeholder 3">
            <a:extLst>
              <a:ext uri="{FF2B5EF4-FFF2-40B4-BE49-F238E27FC236}">
                <a16:creationId xmlns:a16="http://schemas.microsoft.com/office/drawing/2014/main" id="{3FB0026A-CDD3-DF4A-9854-DEDFF87B18DD}"/>
              </a:ext>
            </a:extLst>
          </p:cNvPr>
          <p:cNvGraphicFramePr>
            <a:graphicFrameLocks noGrp="1"/>
          </p:cNvGraphicFramePr>
          <p:nvPr>
            <p:ph idx="1"/>
            <p:extLst>
              <p:ext uri="{D42A27DB-BD31-4B8C-83A1-F6EECF244321}">
                <p14:modId xmlns:p14="http://schemas.microsoft.com/office/powerpoint/2010/main" val="37369041"/>
              </p:ext>
            </p:extLst>
          </p:nvPr>
        </p:nvGraphicFramePr>
        <p:xfrm>
          <a:off x="762000" y="1600201"/>
          <a:ext cx="7620000" cy="5638799"/>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val="972887055"/>
                    </a:ext>
                  </a:extLst>
                </a:gridCol>
              </a:tblGrid>
              <a:tr h="5638799">
                <a:tc>
                  <a:txBody>
                    <a:bodyPr/>
                    <a:lstStyle/>
                    <a:p>
                      <a:pPr marL="0" marR="0" algn="just">
                        <a:lnSpc>
                          <a:spcPct val="107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800" b="0">
                          <a:solidFill>
                            <a:schemeClr val="tx1"/>
                          </a:solidFill>
                          <a:effectLst/>
                        </a:rPr>
                        <a:t>They [clinician] said that it was very dangerous [low CD4 count], such that you can die. But I didn’t get it, I was just crying. Then that madam and the gentleman were the ones who told me to sit here for counselling. I was just feeling like they were just wasting my time …  That time it was difficult to come here. I didn’t want anyone to see me … It was very difficult, but at least I am trying.                      </a:t>
                      </a:r>
                    </a:p>
                    <a:p>
                      <a:pPr marL="0" marR="0" algn="just">
                        <a:lnSpc>
                          <a:spcPct val="107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800" b="0">
                          <a:solidFill>
                            <a:schemeClr val="tx1"/>
                          </a:solidFill>
                          <a:effectLst/>
                        </a:rPr>
                        <a:t>                                 </a:t>
                      </a:r>
                      <a:r>
                        <a:rPr lang="en-GB" sz="1800" b="0" kern="1200">
                          <a:solidFill>
                            <a:schemeClr val="tx1"/>
                          </a:solidFill>
                          <a:effectLst/>
                          <a:latin typeface="+mn-lt"/>
                          <a:ea typeface="+mn-ea"/>
                          <a:cs typeface="+mn-cs"/>
                        </a:rPr>
                        <a:t>FGD-Livingstone-Female, Participant #1</a:t>
                      </a:r>
                      <a:r>
                        <a:rPr lang="en-US" sz="1800" b="0">
                          <a:solidFill>
                            <a:schemeClr val="tx1"/>
                          </a:solidFill>
                          <a:effectLst/>
                        </a:rPr>
                        <a:t> </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oFill/>
                  </a:tcPr>
                </a:tc>
                <a:extLst>
                  <a:ext uri="{0D108BD9-81ED-4DB2-BD59-A6C34878D82A}">
                    <a16:rowId xmlns:a16="http://schemas.microsoft.com/office/drawing/2014/main" val="3365708887"/>
                  </a:ext>
                </a:extLst>
              </a:tr>
            </a:tbl>
          </a:graphicData>
        </a:graphic>
      </p:graphicFrame>
    </p:spTree>
    <p:extLst>
      <p:ext uri="{BB962C8B-B14F-4D97-AF65-F5344CB8AC3E}">
        <p14:creationId xmlns:p14="http://schemas.microsoft.com/office/powerpoint/2010/main" val="1347663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6204-417D-2E41-AB14-7AFCF54E9700}"/>
              </a:ext>
            </a:extLst>
          </p:cNvPr>
          <p:cNvSpPr>
            <a:spLocks noGrp="1"/>
          </p:cNvSpPr>
          <p:nvPr>
            <p:ph type="title"/>
          </p:nvPr>
        </p:nvSpPr>
        <p:spPr/>
        <p:txBody>
          <a:bodyPr>
            <a:normAutofit fontScale="90000"/>
          </a:bodyPr>
          <a:lstStyle/>
          <a:p>
            <a:r>
              <a:rPr lang="en-US" dirty="0">
                <a:solidFill>
                  <a:schemeClr val="tx2">
                    <a:lumMod val="40000"/>
                    <a:lumOff val="60000"/>
                  </a:schemeClr>
                </a:solidFill>
              </a:rPr>
              <a:t>Both HCWs and patients expressed concerns regarding health systems </a:t>
            </a:r>
          </a:p>
        </p:txBody>
      </p:sp>
      <p:sp>
        <p:nvSpPr>
          <p:cNvPr id="3" name="Content Placeholder 2">
            <a:extLst>
              <a:ext uri="{FF2B5EF4-FFF2-40B4-BE49-F238E27FC236}">
                <a16:creationId xmlns:a16="http://schemas.microsoft.com/office/drawing/2014/main" id="{B03F1B9F-98AE-804C-B175-6B62624778D2}"/>
              </a:ext>
            </a:extLst>
          </p:cNvPr>
          <p:cNvSpPr>
            <a:spLocks noGrp="1"/>
          </p:cNvSpPr>
          <p:nvPr>
            <p:ph idx="1"/>
          </p:nvPr>
        </p:nvSpPr>
        <p:spPr/>
        <p:txBody>
          <a:bodyPr>
            <a:normAutofit lnSpcReduction="10000"/>
          </a:bodyPr>
          <a:lstStyle/>
          <a:p>
            <a:pPr marL="0" indent="0">
              <a:buNone/>
            </a:pPr>
            <a:r>
              <a:rPr lang="en-GB" sz="3300"/>
              <a:t>“Sometimes they remove blood at the lab, but you find that results are not there. They would be there, two, three weeks, without the results. Maybe they take blood, but you find that there are no reagents. So that blood is just wasted. The clients are just waiting, sometimes almost one week, they are just waiting without starting the drugs [ARVs].”                           </a:t>
            </a:r>
          </a:p>
          <a:p>
            <a:pPr marL="0" indent="0">
              <a:buNone/>
            </a:pPr>
            <a:r>
              <a:rPr lang="en-GB"/>
              <a:t>		FGD-Livingstone-LHCW Participant#2</a:t>
            </a:r>
            <a:r>
              <a:rPr lang="en-US">
                <a:effectLst/>
              </a:rPr>
              <a:t> </a:t>
            </a:r>
            <a:endParaRPr lang="en-US"/>
          </a:p>
        </p:txBody>
      </p:sp>
    </p:spTree>
    <p:extLst>
      <p:ext uri="{BB962C8B-B14F-4D97-AF65-F5344CB8AC3E}">
        <p14:creationId xmlns:p14="http://schemas.microsoft.com/office/powerpoint/2010/main" val="402911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FCF00-7365-054C-8705-3A88FBCC3ECF}"/>
              </a:ext>
            </a:extLst>
          </p:cNvPr>
          <p:cNvSpPr>
            <a:spLocks noGrp="1"/>
          </p:cNvSpPr>
          <p:nvPr>
            <p:ph type="title"/>
          </p:nvPr>
        </p:nvSpPr>
        <p:spPr/>
        <p:txBody>
          <a:bodyPr/>
          <a:lstStyle/>
          <a:p>
            <a:r>
              <a:rPr lang="en-US" dirty="0">
                <a:solidFill>
                  <a:schemeClr val="tx2">
                    <a:lumMod val="40000"/>
                    <a:lumOff val="60000"/>
                  </a:schemeClr>
                </a:solidFill>
              </a:rPr>
              <a:t>Conclusions</a:t>
            </a:r>
          </a:p>
        </p:txBody>
      </p:sp>
      <p:sp>
        <p:nvSpPr>
          <p:cNvPr id="3" name="Content Placeholder 2">
            <a:extLst>
              <a:ext uri="{FF2B5EF4-FFF2-40B4-BE49-F238E27FC236}">
                <a16:creationId xmlns:a16="http://schemas.microsoft.com/office/drawing/2014/main" id="{682DCF55-011C-DB4C-A9A1-6DCC8A69EF98}"/>
              </a:ext>
            </a:extLst>
          </p:cNvPr>
          <p:cNvSpPr>
            <a:spLocks noGrp="1"/>
          </p:cNvSpPr>
          <p:nvPr>
            <p:ph idx="1"/>
          </p:nvPr>
        </p:nvSpPr>
        <p:spPr/>
        <p:txBody>
          <a:bodyPr>
            <a:normAutofit/>
          </a:bodyPr>
          <a:lstStyle/>
          <a:p>
            <a:pPr marL="241102" indent="-241102">
              <a:spcAft>
                <a:spcPts val="1200"/>
              </a:spcAft>
              <a:buFont typeface="Arial" charset="0"/>
              <a:buChar char="•"/>
            </a:pPr>
            <a:r>
              <a:rPr lang="en-US" dirty="0"/>
              <a:t>Streamline ART initiation can increase both the rate of ART initiation and uptake among treatment eligible patients</a:t>
            </a:r>
            <a:r>
              <a:rPr lang="en-US" dirty="0">
                <a:ea typeface="Gill Sans MT" charset="0"/>
                <a:cs typeface="Gill Sans MT" charset="0"/>
              </a:rPr>
              <a:t>.</a:t>
            </a:r>
          </a:p>
          <a:p>
            <a:pPr marL="241102" indent="-241102">
              <a:spcBef>
                <a:spcPts val="254"/>
              </a:spcBef>
              <a:spcAft>
                <a:spcPts val="1350"/>
              </a:spcAft>
              <a:buFont typeface="Arial" charset="0"/>
              <a:buChar char="•"/>
            </a:pPr>
            <a:r>
              <a:rPr lang="en-US" dirty="0"/>
              <a:t>Expedited laboratory results can inform clinical decisions.</a:t>
            </a:r>
            <a:endParaRPr lang="en-US" altLang="en-US" dirty="0"/>
          </a:p>
          <a:p>
            <a:pPr marL="241102" indent="-241102">
              <a:spcBef>
                <a:spcPts val="254"/>
              </a:spcBef>
              <a:spcAft>
                <a:spcPts val="1350"/>
              </a:spcAft>
              <a:buFont typeface="Arial" charset="0"/>
              <a:buChar char="•"/>
            </a:pPr>
            <a:r>
              <a:rPr lang="en-US" altLang="en-US" dirty="0"/>
              <a:t>Health system and social support encourage patients to early ART initiation</a:t>
            </a:r>
          </a:p>
          <a:p>
            <a:endParaRPr lang="en-US" dirty="0"/>
          </a:p>
        </p:txBody>
      </p:sp>
    </p:spTree>
    <p:extLst>
      <p:ext uri="{BB962C8B-B14F-4D97-AF65-F5344CB8AC3E}">
        <p14:creationId xmlns:p14="http://schemas.microsoft.com/office/powerpoint/2010/main" val="563497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92C4B-BF1A-BF44-B00A-2AFECA0D379A}"/>
              </a:ext>
            </a:extLst>
          </p:cNvPr>
          <p:cNvSpPr>
            <a:spLocks noGrp="1"/>
          </p:cNvSpPr>
          <p:nvPr>
            <p:ph type="title"/>
          </p:nvPr>
        </p:nvSpPr>
        <p:spPr>
          <a:xfrm>
            <a:off x="623888" y="641178"/>
            <a:ext cx="7886700" cy="2139553"/>
          </a:xfrm>
        </p:spPr>
        <p:txBody>
          <a:bodyPr anchor="ctr"/>
          <a:lstStyle/>
          <a:p>
            <a:pPr algn="ctr"/>
            <a:r>
              <a:rPr lang="en-US" b="1" dirty="0"/>
              <a:t>Thank You</a:t>
            </a:r>
          </a:p>
        </p:txBody>
      </p:sp>
      <p:sp>
        <p:nvSpPr>
          <p:cNvPr id="4" name="Text Placeholder 3">
            <a:extLst>
              <a:ext uri="{FF2B5EF4-FFF2-40B4-BE49-F238E27FC236}">
                <a16:creationId xmlns:a16="http://schemas.microsoft.com/office/drawing/2014/main" id="{2C0BD892-FC28-AD45-8AF1-31A74617F79B}"/>
              </a:ext>
            </a:extLst>
          </p:cNvPr>
          <p:cNvSpPr>
            <a:spLocks noGrp="1"/>
          </p:cNvSpPr>
          <p:nvPr>
            <p:ph type="body" idx="1"/>
          </p:nvPr>
        </p:nvSpPr>
        <p:spPr>
          <a:xfrm>
            <a:off x="623888" y="1526112"/>
            <a:ext cx="7886700" cy="1125140"/>
          </a:xfrm>
        </p:spPr>
        <p:txBody>
          <a:bodyPr>
            <a:normAutofit/>
          </a:bodyPr>
          <a:lstStyle/>
          <a:p>
            <a:pPr algn="ctr"/>
            <a:r>
              <a:rPr lang="en-US" dirty="0"/>
              <a:t>Questions?</a:t>
            </a:r>
          </a:p>
        </p:txBody>
      </p:sp>
      <p:pic>
        <p:nvPicPr>
          <p:cNvPr id="7" name="Picture 6">
            <a:extLst>
              <a:ext uri="{FF2B5EF4-FFF2-40B4-BE49-F238E27FC236}">
                <a16:creationId xmlns:a16="http://schemas.microsoft.com/office/drawing/2014/main" id="{E372E365-2909-CA4D-9010-64592B645573}"/>
              </a:ext>
            </a:extLst>
          </p:cNvPr>
          <p:cNvPicPr>
            <a:picLocks noChangeAspect="1"/>
          </p:cNvPicPr>
          <p:nvPr/>
        </p:nvPicPr>
        <p:blipFill>
          <a:blip r:embed="rId2"/>
          <a:stretch>
            <a:fillRect/>
          </a:stretch>
        </p:blipFill>
        <p:spPr>
          <a:xfrm>
            <a:off x="6612215" y="3845661"/>
            <a:ext cx="1898374" cy="1898374"/>
          </a:xfrm>
          <a:prstGeom prst="rect">
            <a:avLst/>
          </a:prstGeom>
        </p:spPr>
      </p:pic>
      <p:pic>
        <p:nvPicPr>
          <p:cNvPr id="9" name="Picture 8">
            <a:extLst>
              <a:ext uri="{FF2B5EF4-FFF2-40B4-BE49-F238E27FC236}">
                <a16:creationId xmlns:a16="http://schemas.microsoft.com/office/drawing/2014/main" id="{F56140DB-89C4-A247-B388-F592E4CFD0E7}"/>
              </a:ext>
            </a:extLst>
          </p:cNvPr>
          <p:cNvPicPr>
            <a:picLocks noChangeAspect="1"/>
          </p:cNvPicPr>
          <p:nvPr/>
        </p:nvPicPr>
        <p:blipFill>
          <a:blip r:embed="rId3"/>
          <a:stretch>
            <a:fillRect/>
          </a:stretch>
        </p:blipFill>
        <p:spPr>
          <a:xfrm>
            <a:off x="3009902" y="4142588"/>
            <a:ext cx="3114675" cy="1428750"/>
          </a:xfrm>
          <a:prstGeom prst="rect">
            <a:avLst/>
          </a:prstGeom>
        </p:spPr>
      </p:pic>
      <p:sp>
        <p:nvSpPr>
          <p:cNvPr id="10" name="Rectangle 9">
            <a:extLst>
              <a:ext uri="{FF2B5EF4-FFF2-40B4-BE49-F238E27FC236}">
                <a16:creationId xmlns:a16="http://schemas.microsoft.com/office/drawing/2014/main" id="{4B3C7FBD-4485-4345-9D2F-204DCA317372}"/>
              </a:ext>
            </a:extLst>
          </p:cNvPr>
          <p:cNvSpPr/>
          <p:nvPr/>
        </p:nvSpPr>
        <p:spPr>
          <a:xfrm>
            <a:off x="0" y="3166277"/>
            <a:ext cx="9144000" cy="1061829"/>
          </a:xfrm>
          <a:prstGeom prst="rect">
            <a:avLst/>
          </a:prstGeom>
        </p:spPr>
        <p:txBody>
          <a:bodyPr wrap="square">
            <a:spAutoFit/>
          </a:bodyPr>
          <a:lstStyle/>
          <a:p>
            <a:pPr algn="ctr"/>
            <a:r>
              <a:rPr lang="en-US" dirty="0">
                <a:latin typeface="Segoe Print" panose="02000800000000000000" pitchFamily="2" charset="0"/>
                <a:cs typeface="Apple Chancery" panose="03020702040506060504" pitchFamily="66" charset="-79"/>
              </a:rPr>
              <a:t>We would like to thank the Zambian Ministry of Health and all participating patients and health workers.</a:t>
            </a:r>
          </a:p>
          <a:p>
            <a:pPr algn="ctr"/>
            <a:br>
              <a:rPr lang="en-US" sz="1350" dirty="0"/>
            </a:br>
            <a:endParaRPr lang="en-US" sz="1350" dirty="0"/>
          </a:p>
        </p:txBody>
      </p:sp>
      <p:pic>
        <p:nvPicPr>
          <p:cNvPr id="12" name="Picture 11">
            <a:extLst>
              <a:ext uri="{FF2B5EF4-FFF2-40B4-BE49-F238E27FC236}">
                <a16:creationId xmlns:a16="http://schemas.microsoft.com/office/drawing/2014/main" id="{A8C9372D-9E3E-5D43-8C43-1F5A5BECA58F}"/>
              </a:ext>
            </a:extLst>
          </p:cNvPr>
          <p:cNvPicPr>
            <a:picLocks noChangeAspect="1"/>
          </p:cNvPicPr>
          <p:nvPr/>
        </p:nvPicPr>
        <p:blipFill>
          <a:blip r:embed="rId4"/>
          <a:stretch>
            <a:fillRect/>
          </a:stretch>
        </p:blipFill>
        <p:spPr>
          <a:xfrm>
            <a:off x="918398" y="3845664"/>
            <a:ext cx="1749660" cy="2022607"/>
          </a:xfrm>
          <a:prstGeom prst="rect">
            <a:avLst/>
          </a:prstGeom>
        </p:spPr>
      </p:pic>
    </p:spTree>
    <p:extLst>
      <p:ext uri="{BB962C8B-B14F-4D97-AF65-F5344CB8AC3E}">
        <p14:creationId xmlns:p14="http://schemas.microsoft.com/office/powerpoint/2010/main" val="500672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228601"/>
            <a:ext cx="6400800" cy="5791200"/>
          </a:xfrm>
        </p:spPr>
      </p:pic>
    </p:spTree>
    <p:extLst>
      <p:ext uri="{BB962C8B-B14F-4D97-AF65-F5344CB8AC3E}">
        <p14:creationId xmlns:p14="http://schemas.microsoft.com/office/powerpoint/2010/main" val="151883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165B-C9A1-0E44-991A-654ADBF27E7E}"/>
              </a:ext>
            </a:extLst>
          </p:cNvPr>
          <p:cNvSpPr>
            <a:spLocks noGrp="1"/>
          </p:cNvSpPr>
          <p:nvPr>
            <p:ph type="title"/>
          </p:nvPr>
        </p:nvSpPr>
        <p:spPr/>
        <p:txBody>
          <a:bodyPr/>
          <a:lstStyle/>
          <a:p>
            <a:r>
              <a:rPr lang="en-US" dirty="0">
                <a:solidFill>
                  <a:schemeClr val="tx2">
                    <a:lumMod val="40000"/>
                    <a:lumOff val="60000"/>
                  </a:schemeClr>
                </a:solidFill>
              </a:rPr>
              <a:t>Methods</a:t>
            </a:r>
          </a:p>
        </p:txBody>
      </p:sp>
      <p:sp>
        <p:nvSpPr>
          <p:cNvPr id="3" name="Content Placeholder 2">
            <a:extLst>
              <a:ext uri="{FF2B5EF4-FFF2-40B4-BE49-F238E27FC236}">
                <a16:creationId xmlns:a16="http://schemas.microsoft.com/office/drawing/2014/main" id="{281DB9F0-7408-7649-9FF6-7260214AB82A}"/>
              </a:ext>
            </a:extLst>
          </p:cNvPr>
          <p:cNvSpPr>
            <a:spLocks noGrp="1"/>
          </p:cNvSpPr>
          <p:nvPr>
            <p:ph idx="1"/>
          </p:nvPr>
        </p:nvSpPr>
        <p:spPr/>
        <p:txBody>
          <a:bodyPr/>
          <a:lstStyle/>
          <a:p>
            <a:r>
              <a:rPr lang="en-US" altLang="en-US" sz="2400" dirty="0">
                <a:ea typeface="Calibri" panose="020F0502020204030204" pitchFamily="34" charset="0"/>
                <a:cs typeface="Arial" panose="020B0604020202020204" pitchFamily="34" charset="0"/>
              </a:rPr>
              <a:t>We evaluated a revised ART initiation approach based on same-day readiness assessment and point of care CD4 assessment</a:t>
            </a:r>
          </a:p>
          <a:p>
            <a:r>
              <a:rPr lang="en-US" altLang="en-US" sz="2400" dirty="0">
                <a:ea typeface="Calibri" panose="020F0502020204030204" pitchFamily="34" charset="0"/>
                <a:cs typeface="Arial" panose="020B0604020202020204" pitchFamily="34" charset="0"/>
              </a:rPr>
              <a:t>Population - facilities in Zambia as compared to standard of care (SOC) procedures including three pre-treatment counseling sessions</a:t>
            </a:r>
          </a:p>
          <a:p>
            <a:pPr marL="342900" lvl="1" indent="0">
              <a:buNone/>
            </a:pPr>
            <a:endParaRPr lang="en-US" dirty="0"/>
          </a:p>
        </p:txBody>
      </p:sp>
    </p:spTree>
    <p:extLst>
      <p:ext uri="{BB962C8B-B14F-4D97-AF65-F5344CB8AC3E}">
        <p14:creationId xmlns:p14="http://schemas.microsoft.com/office/powerpoint/2010/main" val="1067025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960438"/>
          </a:xfrm>
        </p:spPr>
        <p:txBody>
          <a:bodyPr>
            <a:normAutofit fontScale="90000"/>
          </a:bodyPr>
          <a:lstStyle/>
          <a:p>
            <a:r>
              <a:rPr lang="en-US" dirty="0">
                <a:solidFill>
                  <a:schemeClr val="accent1"/>
                </a:solidFill>
              </a:rPr>
              <a:t>Successes in Implementing Test and Start</a:t>
            </a:r>
          </a:p>
        </p:txBody>
      </p:sp>
      <p:sp>
        <p:nvSpPr>
          <p:cNvPr id="3" name="Content Placeholder 2"/>
          <p:cNvSpPr>
            <a:spLocks noGrp="1"/>
          </p:cNvSpPr>
          <p:nvPr>
            <p:ph idx="1"/>
          </p:nvPr>
        </p:nvSpPr>
        <p:spPr>
          <a:xfrm>
            <a:off x="304800" y="1219200"/>
            <a:ext cx="8610600" cy="4724400"/>
          </a:xfrm>
        </p:spPr>
        <p:txBody>
          <a:bodyPr>
            <a:normAutofit fontScale="85000" lnSpcReduction="20000"/>
          </a:bodyPr>
          <a:lstStyle/>
          <a:p>
            <a:pPr marL="0" indent="0">
              <a:buNone/>
            </a:pPr>
            <a:r>
              <a:rPr lang="en-US" b="1" dirty="0">
                <a:solidFill>
                  <a:schemeClr val="accent1"/>
                </a:solidFill>
              </a:rPr>
              <a:t>Overall:</a:t>
            </a:r>
          </a:p>
          <a:p>
            <a:r>
              <a:rPr lang="en-US" dirty="0"/>
              <a:t>Sensitization and engagement of all Provider Initiated Testing and Counseling (PITC) led to referrals for CD4 testing</a:t>
            </a:r>
          </a:p>
          <a:p>
            <a:pPr marL="0" indent="0">
              <a:buNone/>
            </a:pPr>
            <a:endParaRPr lang="en-US" dirty="0"/>
          </a:p>
          <a:p>
            <a:pPr marL="0" indent="0">
              <a:buNone/>
            </a:pPr>
            <a:r>
              <a:rPr lang="en-US" b="1" dirty="0">
                <a:solidFill>
                  <a:schemeClr val="accent1"/>
                </a:solidFill>
              </a:rPr>
              <a:t>Enrolment:</a:t>
            </a:r>
          </a:p>
          <a:p>
            <a:r>
              <a:rPr lang="en-US" dirty="0"/>
              <a:t>Some patients encouraged partners/ family /friends to enroll due to satisfaction with speed of initiation</a:t>
            </a:r>
          </a:p>
          <a:p>
            <a:pPr marL="0" indent="0">
              <a:buNone/>
            </a:pPr>
            <a:endParaRPr lang="en-US" dirty="0"/>
          </a:p>
          <a:p>
            <a:pPr marL="0" indent="0">
              <a:buNone/>
            </a:pPr>
            <a:r>
              <a:rPr lang="en-US" b="1" dirty="0">
                <a:solidFill>
                  <a:schemeClr val="accent1"/>
                </a:solidFill>
              </a:rPr>
              <a:t>Initiation: </a:t>
            </a:r>
          </a:p>
          <a:p>
            <a:pPr marL="0" indent="0">
              <a:buNone/>
            </a:pPr>
            <a:r>
              <a:rPr lang="en-US" b="1" dirty="0"/>
              <a:t>50% of patients initiated within 2 days of eligibility</a:t>
            </a:r>
            <a:r>
              <a:rPr lang="en-US" dirty="0"/>
              <a:t> </a:t>
            </a:r>
          </a:p>
          <a:p>
            <a:pPr marL="0" indent="0">
              <a:buNone/>
            </a:pPr>
            <a:r>
              <a:rPr lang="en-US" dirty="0"/>
              <a:t>[IQR 0-13]  </a:t>
            </a:r>
          </a:p>
        </p:txBody>
      </p:sp>
    </p:spTree>
    <p:extLst>
      <p:ext uri="{BB962C8B-B14F-4D97-AF65-F5344CB8AC3E}">
        <p14:creationId xmlns:p14="http://schemas.microsoft.com/office/powerpoint/2010/main" val="607171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0D1AEA-BD8E-8E4E-B55F-6E52D9023A76}"/>
              </a:ext>
            </a:extLst>
          </p:cNvPr>
          <p:cNvGraphicFramePr>
            <a:graphicFrameLocks noGrp="1"/>
          </p:cNvGraphicFramePr>
          <p:nvPr>
            <p:extLst/>
          </p:nvPr>
        </p:nvGraphicFramePr>
        <p:xfrm>
          <a:off x="11476149" y="4529306"/>
          <a:ext cx="7308809" cy="10748711"/>
        </p:xfrm>
        <a:graphic>
          <a:graphicData uri="http://schemas.openxmlformats.org/drawingml/2006/table">
            <a:tbl>
              <a:tblPr>
                <a:tableStyleId>{5C22544A-7EE6-4342-B048-85BDC9FD1C3A}</a:tableStyleId>
              </a:tblPr>
              <a:tblGrid>
                <a:gridCol w="2612015">
                  <a:extLst>
                    <a:ext uri="{9D8B030D-6E8A-4147-A177-3AD203B41FA5}">
                      <a16:colId xmlns:a16="http://schemas.microsoft.com/office/drawing/2014/main" val="4077478070"/>
                    </a:ext>
                  </a:extLst>
                </a:gridCol>
                <a:gridCol w="1756501">
                  <a:extLst>
                    <a:ext uri="{9D8B030D-6E8A-4147-A177-3AD203B41FA5}">
                      <a16:colId xmlns:a16="http://schemas.microsoft.com/office/drawing/2014/main" val="2075663175"/>
                    </a:ext>
                  </a:extLst>
                </a:gridCol>
                <a:gridCol w="1756501">
                  <a:extLst>
                    <a:ext uri="{9D8B030D-6E8A-4147-A177-3AD203B41FA5}">
                      <a16:colId xmlns:a16="http://schemas.microsoft.com/office/drawing/2014/main" val="1092868019"/>
                    </a:ext>
                  </a:extLst>
                </a:gridCol>
                <a:gridCol w="1183792">
                  <a:extLst>
                    <a:ext uri="{9D8B030D-6E8A-4147-A177-3AD203B41FA5}">
                      <a16:colId xmlns:a16="http://schemas.microsoft.com/office/drawing/2014/main" val="2411690079"/>
                    </a:ext>
                  </a:extLst>
                </a:gridCol>
              </a:tblGrid>
              <a:tr h="706397">
                <a:tc gridSpan="4">
                  <a:txBody>
                    <a:bodyPr/>
                    <a:lstStyle/>
                    <a:p>
                      <a:pPr algn="ctr"/>
                      <a:r>
                        <a:rPr lang="en-US" sz="1700" b="1" dirty="0"/>
                        <a:t>Table 1: Background characteristics of patients who became eligible in study window by groups</a:t>
                      </a:r>
                    </a:p>
                  </a:txBody>
                  <a:tcPr marL="77383" marR="77383" marT="38692" marB="38692" anchor="b"/>
                </a:tc>
                <a:tc hMerge="1">
                  <a:txBody>
                    <a:bodyPr/>
                    <a:lstStyle/>
                    <a:p>
                      <a:pPr marL="0" marR="0" algn="ctr">
                        <a:lnSpc>
                          <a:spcPts val="1700"/>
                        </a:lnSpc>
                        <a:spcBef>
                          <a:spcPts val="0"/>
                        </a:spcBef>
                        <a:spcAft>
                          <a:spcPts val="0"/>
                        </a:spcAft>
                      </a:pPr>
                      <a:endParaRPr lang="en-US" sz="2500" dirty="0">
                        <a:effectLst/>
                        <a:latin typeface="Calibri" panose="020F0502020204030204" pitchFamily="34" charset="0"/>
                        <a:ea typeface="Calibri" panose="020F0502020204030204" pitchFamily="34" charset="0"/>
                        <a:cs typeface="Arial" panose="020B0604020202020204" pitchFamily="34" charset="0"/>
                      </a:endParaRPr>
                    </a:p>
                  </a:txBody>
                  <a:tcPr marL="136291" marR="136291" marT="0" marB="0" anchor="b"/>
                </a:tc>
                <a:tc hMerge="1">
                  <a:txBody>
                    <a:bodyPr/>
                    <a:lstStyle/>
                    <a:p>
                      <a:pPr marL="0" marR="0" algn="ctr">
                        <a:lnSpc>
                          <a:spcPts val="1700"/>
                        </a:lnSpc>
                        <a:spcBef>
                          <a:spcPts val="0"/>
                        </a:spcBef>
                        <a:spcAft>
                          <a:spcPts val="0"/>
                        </a:spcAft>
                      </a:pPr>
                      <a:endParaRPr lang="en-US" sz="2500" dirty="0">
                        <a:effectLst/>
                        <a:latin typeface="Calibri" panose="020F0502020204030204" pitchFamily="34" charset="0"/>
                        <a:ea typeface="Calibri" panose="020F0502020204030204" pitchFamily="34" charset="0"/>
                        <a:cs typeface="Arial" panose="020B0604020202020204" pitchFamily="34" charset="0"/>
                      </a:endParaRPr>
                    </a:p>
                  </a:txBody>
                  <a:tcPr marL="136291" marR="136291" marT="0" marB="0" anchor="b"/>
                </a:tc>
                <a:tc hMerge="1">
                  <a:txBody>
                    <a:bodyPr/>
                    <a:lstStyle/>
                    <a:p>
                      <a:pPr marL="0" marR="0" algn="ctr">
                        <a:lnSpc>
                          <a:spcPts val="1700"/>
                        </a:lnSpc>
                        <a:spcBef>
                          <a:spcPts val="0"/>
                        </a:spcBef>
                        <a:spcAft>
                          <a:spcPts val="0"/>
                        </a:spcAft>
                      </a:pPr>
                      <a:endParaRPr lang="en-US" sz="2500" dirty="0">
                        <a:effectLst/>
                        <a:latin typeface="Calibri" panose="020F0502020204030204" pitchFamily="34" charset="0"/>
                        <a:ea typeface="Calibri" panose="020F0502020204030204" pitchFamily="34" charset="0"/>
                        <a:cs typeface="Arial" panose="020B0604020202020204" pitchFamily="34" charset="0"/>
                      </a:endParaRPr>
                    </a:p>
                  </a:txBody>
                  <a:tcPr marL="93797" marR="93797" marT="46899" marB="46899" anchor="b"/>
                </a:tc>
                <a:extLst>
                  <a:ext uri="{0D108BD9-81ED-4DB2-BD59-A6C34878D82A}">
                    <a16:rowId xmlns:a16="http://schemas.microsoft.com/office/drawing/2014/main" val="313844972"/>
                  </a:ext>
                </a:extLst>
              </a:tr>
              <a:tr h="251460">
                <a:tc rowSpan="3">
                  <a:txBody>
                    <a:bodyPr/>
                    <a:lstStyle/>
                    <a:p>
                      <a:pPr marL="0" marR="0">
                        <a:lnSpc>
                          <a:spcPts val="1700"/>
                        </a:lnSpc>
                        <a:spcBef>
                          <a:spcPts val="0"/>
                        </a:spcBef>
                        <a:spcAft>
                          <a:spcPts val="0"/>
                        </a:spcAft>
                      </a:pPr>
                      <a:r>
                        <a:rPr lang="en-GB" sz="1700" dirty="0">
                          <a:effectLst/>
                        </a:rPr>
                        <a:t>Characteristics</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b"/>
                </a:tc>
                <a:tc>
                  <a:txBody>
                    <a:bodyPr/>
                    <a:lstStyle/>
                    <a:p>
                      <a:pPr marL="0" marR="0" algn="ctr">
                        <a:lnSpc>
                          <a:spcPct val="100000"/>
                        </a:lnSpc>
                        <a:spcBef>
                          <a:spcPts val="0"/>
                        </a:spcBef>
                        <a:spcAft>
                          <a:spcPts val="0"/>
                        </a:spcAft>
                      </a:pPr>
                      <a:r>
                        <a:rPr lang="en-GB" sz="1700">
                          <a:effectLst/>
                        </a:rPr>
                        <a:t>Control</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ct val="100000"/>
                        </a:lnSpc>
                        <a:spcBef>
                          <a:spcPts val="0"/>
                        </a:spcBef>
                        <a:spcAft>
                          <a:spcPts val="0"/>
                        </a:spcAft>
                      </a:pPr>
                      <a:r>
                        <a:rPr lang="en-GB" sz="1700">
                          <a:effectLst/>
                        </a:rPr>
                        <a:t>Intervention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3">
                  <a:txBody>
                    <a:bodyPr/>
                    <a:lstStyle/>
                    <a:p>
                      <a:pPr marL="0" marR="0" algn="ctr">
                        <a:lnSpc>
                          <a:spcPct val="100000"/>
                        </a:lnSpc>
                        <a:spcBef>
                          <a:spcPts val="0"/>
                        </a:spcBef>
                        <a:spcAft>
                          <a:spcPts val="0"/>
                        </a:spcAft>
                      </a:pPr>
                      <a:r>
                        <a:rPr lang="en-GB" sz="1700" dirty="0">
                          <a:effectLst/>
                        </a:rPr>
                        <a:t>Pearson chi2</a:t>
                      </a:r>
                    </a:p>
                    <a:p>
                      <a:pPr marL="0" marR="0" algn="ctr">
                        <a:lnSpc>
                          <a:spcPct val="100000"/>
                        </a:lnSpc>
                        <a:spcBef>
                          <a:spcPts val="0"/>
                        </a:spcBef>
                        <a:spcAft>
                          <a:spcPts val="0"/>
                        </a:spcAft>
                      </a:pPr>
                      <a:r>
                        <a:rPr lang="en-GB" sz="1700" dirty="0">
                          <a:effectLst/>
                        </a:rPr>
                        <a:t> p-value</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b"/>
                </a:tc>
                <a:extLst>
                  <a:ext uri="{0D108BD9-81ED-4DB2-BD59-A6C34878D82A}">
                    <a16:rowId xmlns:a16="http://schemas.microsoft.com/office/drawing/2014/main" val="345064939"/>
                  </a:ext>
                </a:extLst>
              </a:tr>
              <a:tr h="754380">
                <a:tc vMerge="1">
                  <a:txBody>
                    <a:bodyPr/>
                    <a:lstStyle/>
                    <a:p>
                      <a:endParaRPr lang="en-US"/>
                    </a:p>
                  </a:txBody>
                  <a:tcPr/>
                </a:tc>
                <a:tc>
                  <a:txBody>
                    <a:bodyPr/>
                    <a:lstStyle/>
                    <a:p>
                      <a:pPr marL="0" marR="0" algn="ctr">
                        <a:lnSpc>
                          <a:spcPct val="100000"/>
                        </a:lnSpc>
                        <a:spcBef>
                          <a:spcPts val="0"/>
                        </a:spcBef>
                        <a:spcAft>
                          <a:spcPts val="0"/>
                        </a:spcAft>
                      </a:pPr>
                      <a:r>
                        <a:rPr lang="en-GB" sz="1700" dirty="0">
                          <a:effectLst/>
                        </a:rPr>
                        <a:t>Number of patients (% of total)</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a:txBody>
                    <a:bodyPr/>
                    <a:lstStyle/>
                    <a:p>
                      <a:pPr marL="0" marR="0" algn="ctr">
                        <a:lnSpc>
                          <a:spcPct val="100000"/>
                        </a:lnSpc>
                        <a:spcBef>
                          <a:spcPts val="0"/>
                        </a:spcBef>
                        <a:spcAft>
                          <a:spcPts val="0"/>
                        </a:spcAft>
                      </a:pPr>
                      <a:r>
                        <a:rPr lang="en-GB" sz="1700" dirty="0">
                          <a:effectLst/>
                        </a:rPr>
                        <a:t>Number of patients </a:t>
                      </a:r>
                    </a:p>
                    <a:p>
                      <a:pPr marL="0" marR="0" algn="ctr">
                        <a:lnSpc>
                          <a:spcPct val="100000"/>
                        </a:lnSpc>
                        <a:spcBef>
                          <a:spcPts val="0"/>
                        </a:spcBef>
                        <a:spcAft>
                          <a:spcPts val="0"/>
                        </a:spcAft>
                      </a:pPr>
                      <a:r>
                        <a:rPr lang="en-GB" sz="1700" dirty="0">
                          <a:effectLst/>
                        </a:rPr>
                        <a:t>(% of total)</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vMerge="1">
                  <a:txBody>
                    <a:bodyPr/>
                    <a:lstStyle/>
                    <a:p>
                      <a:endParaRPr lang="en-US"/>
                    </a:p>
                  </a:txBody>
                  <a:tcPr/>
                </a:tc>
                <a:extLst>
                  <a:ext uri="{0D108BD9-81ED-4DB2-BD59-A6C34878D82A}">
                    <a16:rowId xmlns:a16="http://schemas.microsoft.com/office/drawing/2014/main" val="1741812154"/>
                  </a:ext>
                </a:extLst>
              </a:tr>
              <a:tr h="251460">
                <a:tc vMerge="1">
                  <a:txBody>
                    <a:bodyPr/>
                    <a:lstStyle/>
                    <a:p>
                      <a:endParaRPr lang="en-US"/>
                    </a:p>
                  </a:txBody>
                  <a:tcPr/>
                </a:tc>
                <a:tc>
                  <a:txBody>
                    <a:bodyPr/>
                    <a:lstStyle/>
                    <a:p>
                      <a:pPr marL="0" marR="0" algn="ctr">
                        <a:lnSpc>
                          <a:spcPct val="100000"/>
                        </a:lnSpc>
                        <a:spcBef>
                          <a:spcPts val="0"/>
                        </a:spcBef>
                        <a:spcAft>
                          <a:spcPts val="0"/>
                        </a:spcAft>
                      </a:pPr>
                      <a:r>
                        <a:rPr lang="en-GB" sz="1700">
                          <a:effectLst/>
                        </a:rPr>
                        <a:t>n=1454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ct val="100000"/>
                        </a:lnSpc>
                        <a:spcBef>
                          <a:spcPts val="0"/>
                        </a:spcBef>
                        <a:spcAft>
                          <a:spcPts val="0"/>
                        </a:spcAft>
                      </a:pPr>
                      <a:r>
                        <a:rPr lang="en-GB" sz="1700" dirty="0">
                          <a:effectLst/>
                        </a:rPr>
                        <a:t>n=358</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1259668452"/>
                  </a:ext>
                </a:extLst>
              </a:tr>
              <a:tr h="201236">
                <a:tc>
                  <a:txBody>
                    <a:bodyPr/>
                    <a:lstStyle/>
                    <a:p>
                      <a:pPr marL="0" marR="0">
                        <a:lnSpc>
                          <a:spcPts val="1700"/>
                        </a:lnSpc>
                        <a:spcBef>
                          <a:spcPts val="0"/>
                        </a:spcBef>
                        <a:spcAft>
                          <a:spcPts val="0"/>
                        </a:spcAft>
                      </a:pPr>
                      <a:r>
                        <a:rPr lang="en-GB" sz="1700">
                          <a:effectLst/>
                        </a:rPr>
                        <a:t>Sex</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dirty="0">
                          <a:effectLst/>
                        </a:rPr>
                        <a:t>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762879297"/>
                  </a:ext>
                </a:extLst>
              </a:tr>
              <a:tr h="201236">
                <a:tc>
                  <a:txBody>
                    <a:bodyPr/>
                    <a:lstStyle/>
                    <a:p>
                      <a:pPr marL="0" marR="0">
                        <a:lnSpc>
                          <a:spcPts val="1700"/>
                        </a:lnSpc>
                        <a:spcBef>
                          <a:spcPts val="0"/>
                        </a:spcBef>
                        <a:spcAft>
                          <a:spcPts val="0"/>
                        </a:spcAft>
                      </a:pPr>
                      <a:r>
                        <a:rPr lang="en-GB" sz="1700">
                          <a:effectLst/>
                        </a:rPr>
                        <a:t>Female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894 (61)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195 (54)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1068697783"/>
                  </a:ext>
                </a:extLst>
              </a:tr>
              <a:tr h="201236">
                <a:tc>
                  <a:txBody>
                    <a:bodyPr/>
                    <a:lstStyle/>
                    <a:p>
                      <a:pPr marL="0" marR="0">
                        <a:lnSpc>
                          <a:spcPts val="1700"/>
                        </a:lnSpc>
                        <a:spcBef>
                          <a:spcPts val="0"/>
                        </a:spcBef>
                        <a:spcAft>
                          <a:spcPts val="0"/>
                        </a:spcAft>
                      </a:pPr>
                      <a:r>
                        <a:rPr lang="en-GB" sz="1700">
                          <a:effectLst/>
                        </a:rPr>
                        <a:t>Male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420 (29)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139 (39)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529688128"/>
                  </a:ext>
                </a:extLst>
              </a:tr>
              <a:tr h="201236">
                <a:tc>
                  <a:txBody>
                    <a:bodyPr/>
                    <a:lstStyle/>
                    <a:p>
                      <a:pPr marL="0" marR="0">
                        <a:lnSpc>
                          <a:spcPts val="1700"/>
                        </a:lnSpc>
                        <a:spcBef>
                          <a:spcPts val="0"/>
                        </a:spcBef>
                        <a:spcAft>
                          <a:spcPts val="0"/>
                        </a:spcAft>
                      </a:pPr>
                      <a:r>
                        <a:rPr lang="en-GB" sz="1700">
                          <a:effectLst/>
                        </a:rPr>
                        <a:t>Age group (Years)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388702698"/>
                  </a:ext>
                </a:extLst>
              </a:tr>
              <a:tr h="201236">
                <a:tc>
                  <a:txBody>
                    <a:bodyPr/>
                    <a:lstStyle/>
                    <a:p>
                      <a:pPr marL="0" marR="0">
                        <a:lnSpc>
                          <a:spcPts val="1700"/>
                        </a:lnSpc>
                        <a:spcBef>
                          <a:spcPts val="0"/>
                        </a:spcBef>
                        <a:spcAft>
                          <a:spcPts val="0"/>
                        </a:spcAft>
                      </a:pPr>
                      <a:r>
                        <a:rPr lang="en-GB" sz="1700">
                          <a:effectLst/>
                        </a:rPr>
                        <a:t>Median (IQR)</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33 (27, 41)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36 (29, 43)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0.003*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074131188"/>
                  </a:ext>
                </a:extLst>
              </a:tr>
              <a:tr h="201236">
                <a:tc>
                  <a:txBody>
                    <a:bodyPr/>
                    <a:lstStyle/>
                    <a:p>
                      <a:pPr marL="0" marR="0">
                        <a:lnSpc>
                          <a:spcPts val="1700"/>
                        </a:lnSpc>
                        <a:spcBef>
                          <a:spcPts val="0"/>
                        </a:spcBef>
                        <a:spcAft>
                          <a:spcPts val="0"/>
                        </a:spcAft>
                      </a:pPr>
                      <a:r>
                        <a:rPr lang="en-GB" sz="1700">
                          <a:effectLst/>
                        </a:rPr>
                        <a:t>14-19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48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5 (1)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4">
                  <a:txBody>
                    <a:bodyPr/>
                    <a:lstStyle/>
                    <a:p>
                      <a:pPr marL="0" marR="0" algn="ctr">
                        <a:lnSpc>
                          <a:spcPts val="1700"/>
                        </a:lnSpc>
                        <a:spcBef>
                          <a:spcPts val="0"/>
                        </a:spcBef>
                        <a:spcAft>
                          <a:spcPts val="0"/>
                        </a:spcAft>
                      </a:pPr>
                      <a:r>
                        <a:rPr lang="en-GB" sz="1700">
                          <a:effectLst/>
                        </a:rPr>
                        <a:t>0.055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885891059"/>
                  </a:ext>
                </a:extLst>
              </a:tr>
              <a:tr h="201236">
                <a:tc>
                  <a:txBody>
                    <a:bodyPr/>
                    <a:lstStyle/>
                    <a:p>
                      <a:pPr marL="0" marR="0">
                        <a:lnSpc>
                          <a:spcPts val="1700"/>
                        </a:lnSpc>
                        <a:spcBef>
                          <a:spcPts val="0"/>
                        </a:spcBef>
                        <a:spcAft>
                          <a:spcPts val="0"/>
                        </a:spcAft>
                      </a:pPr>
                      <a:r>
                        <a:rPr lang="en-GB" sz="1700">
                          <a:effectLst/>
                        </a:rPr>
                        <a:t>20-24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156 (11)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36 (10)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4034055150"/>
                  </a:ext>
                </a:extLst>
              </a:tr>
              <a:tr h="201236">
                <a:tc>
                  <a:txBody>
                    <a:bodyPr/>
                    <a:lstStyle/>
                    <a:p>
                      <a:pPr marL="0" marR="0">
                        <a:lnSpc>
                          <a:spcPts val="1700"/>
                        </a:lnSpc>
                        <a:spcBef>
                          <a:spcPts val="0"/>
                        </a:spcBef>
                        <a:spcAft>
                          <a:spcPts val="0"/>
                        </a:spcAft>
                      </a:pPr>
                      <a:r>
                        <a:rPr lang="en-GB" sz="1700">
                          <a:effectLst/>
                        </a:rPr>
                        <a:t>25-34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499 (34)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115 (32)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951631191"/>
                  </a:ext>
                </a:extLst>
              </a:tr>
              <a:tr h="201236">
                <a:tc>
                  <a:txBody>
                    <a:bodyPr/>
                    <a:lstStyle/>
                    <a:p>
                      <a:pPr marL="0" marR="0">
                        <a:lnSpc>
                          <a:spcPts val="1700"/>
                        </a:lnSpc>
                        <a:spcBef>
                          <a:spcPts val="0"/>
                        </a:spcBef>
                        <a:spcAft>
                          <a:spcPts val="0"/>
                        </a:spcAft>
                      </a:pPr>
                      <a:r>
                        <a:rPr lang="en-GB" sz="1700">
                          <a:effectLst/>
                        </a:rPr>
                        <a:t>35+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611 (42)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178 (50)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775528962"/>
                  </a:ext>
                </a:extLst>
              </a:tr>
              <a:tr h="201236">
                <a:tc>
                  <a:txBody>
                    <a:bodyPr/>
                    <a:lstStyle/>
                    <a:p>
                      <a:pPr marL="0" marR="0">
                        <a:lnSpc>
                          <a:spcPts val="1700"/>
                        </a:lnSpc>
                        <a:spcBef>
                          <a:spcPts val="0"/>
                        </a:spcBef>
                        <a:spcAft>
                          <a:spcPts val="0"/>
                        </a:spcAft>
                      </a:pPr>
                      <a:r>
                        <a:rPr lang="en-GB" sz="1700">
                          <a:effectLst/>
                        </a:rPr>
                        <a:t>Marital status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560153237"/>
                  </a:ext>
                </a:extLst>
              </a:tr>
              <a:tr h="201236">
                <a:tc>
                  <a:txBody>
                    <a:bodyPr/>
                    <a:lstStyle/>
                    <a:p>
                      <a:pPr marL="0" marR="0">
                        <a:lnSpc>
                          <a:spcPts val="1700"/>
                        </a:lnSpc>
                        <a:spcBef>
                          <a:spcPts val="0"/>
                        </a:spcBef>
                        <a:spcAft>
                          <a:spcPts val="0"/>
                        </a:spcAft>
                      </a:pPr>
                      <a:r>
                        <a:rPr lang="en-GB" sz="1700">
                          <a:effectLst/>
                        </a:rPr>
                        <a:t>Married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632 (43)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179 (50)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0.861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2094784361"/>
                  </a:ext>
                </a:extLst>
              </a:tr>
              <a:tr h="378031">
                <a:tc>
                  <a:txBody>
                    <a:bodyPr/>
                    <a:lstStyle/>
                    <a:p>
                      <a:pPr marL="0" marR="0">
                        <a:lnSpc>
                          <a:spcPts val="1700"/>
                        </a:lnSpc>
                        <a:spcBef>
                          <a:spcPts val="0"/>
                        </a:spcBef>
                        <a:spcAft>
                          <a:spcPts val="0"/>
                        </a:spcAft>
                      </a:pPr>
                      <a:r>
                        <a:rPr lang="en-GB" sz="1700">
                          <a:effectLst/>
                        </a:rPr>
                        <a:t>Single/Divorced/Widowed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393 (27)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114 (32)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917738776"/>
                  </a:ext>
                </a:extLst>
              </a:tr>
              <a:tr h="201236">
                <a:tc>
                  <a:txBody>
                    <a:bodyPr/>
                    <a:lstStyle/>
                    <a:p>
                      <a:pPr marL="0" marR="0">
                        <a:lnSpc>
                          <a:spcPts val="1700"/>
                        </a:lnSpc>
                        <a:spcBef>
                          <a:spcPts val="0"/>
                        </a:spcBef>
                        <a:spcAft>
                          <a:spcPts val="0"/>
                        </a:spcAft>
                      </a:pPr>
                      <a:r>
                        <a:rPr lang="en-GB" sz="1700">
                          <a:effectLst/>
                        </a:rPr>
                        <a:t>Level of education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10393344"/>
                  </a:ext>
                </a:extLst>
              </a:tr>
              <a:tr h="201236">
                <a:tc>
                  <a:txBody>
                    <a:bodyPr/>
                    <a:lstStyle/>
                    <a:p>
                      <a:pPr marL="0" marR="0">
                        <a:lnSpc>
                          <a:spcPts val="1700"/>
                        </a:lnSpc>
                        <a:spcBef>
                          <a:spcPts val="0"/>
                        </a:spcBef>
                        <a:spcAft>
                          <a:spcPts val="0"/>
                        </a:spcAft>
                      </a:pPr>
                      <a:r>
                        <a:rPr lang="en-GB" sz="1700">
                          <a:effectLst/>
                        </a:rPr>
                        <a:t>None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140 (10)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22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3">
                  <a:txBody>
                    <a:bodyPr/>
                    <a:lstStyle/>
                    <a:p>
                      <a:pPr marL="0" marR="0" algn="ctr">
                        <a:lnSpc>
                          <a:spcPts val="1700"/>
                        </a:lnSpc>
                        <a:spcBef>
                          <a:spcPts val="0"/>
                        </a:spcBef>
                        <a:spcAft>
                          <a:spcPts val="0"/>
                        </a:spcAft>
                      </a:pPr>
                      <a:r>
                        <a:rPr lang="en-GB" sz="1700" dirty="0">
                          <a:effectLst/>
                        </a:rPr>
                        <a:t>0.023</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1449014078"/>
                  </a:ext>
                </a:extLst>
              </a:tr>
              <a:tr h="201236">
                <a:tc>
                  <a:txBody>
                    <a:bodyPr/>
                    <a:lstStyle/>
                    <a:p>
                      <a:pPr marL="0" marR="0">
                        <a:lnSpc>
                          <a:spcPts val="1700"/>
                        </a:lnSpc>
                        <a:spcBef>
                          <a:spcPts val="0"/>
                        </a:spcBef>
                        <a:spcAft>
                          <a:spcPts val="0"/>
                        </a:spcAft>
                      </a:pPr>
                      <a:r>
                        <a:rPr lang="en-GB" sz="1700">
                          <a:effectLst/>
                        </a:rPr>
                        <a:t>Primary</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326 (22)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97 (27)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446580196"/>
                  </a:ext>
                </a:extLst>
              </a:tr>
              <a:tr h="201236">
                <a:tc>
                  <a:txBody>
                    <a:bodyPr/>
                    <a:lstStyle/>
                    <a:p>
                      <a:pPr marL="0" marR="0">
                        <a:lnSpc>
                          <a:spcPts val="1700"/>
                        </a:lnSpc>
                        <a:spcBef>
                          <a:spcPts val="0"/>
                        </a:spcBef>
                        <a:spcAft>
                          <a:spcPts val="0"/>
                        </a:spcAft>
                      </a:pPr>
                      <a:r>
                        <a:rPr lang="en-GB" sz="1700">
                          <a:effectLst/>
                        </a:rPr>
                        <a:t>Secondary+</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617 (42)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186 (52)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474095194"/>
                  </a:ext>
                </a:extLst>
              </a:tr>
              <a:tr h="281575">
                <a:tc gridSpan="3">
                  <a:txBody>
                    <a:bodyPr/>
                    <a:lstStyle/>
                    <a:p>
                      <a:pPr marL="0" marR="0">
                        <a:lnSpc>
                          <a:spcPts val="1700"/>
                        </a:lnSpc>
                        <a:spcBef>
                          <a:spcPts val="0"/>
                        </a:spcBef>
                        <a:spcAft>
                          <a:spcPts val="0"/>
                        </a:spcAft>
                      </a:pPr>
                      <a:r>
                        <a:rPr lang="en-GB" sz="1700">
                          <a:effectLst/>
                        </a:rPr>
                        <a:t>Household income (Kwacha) per month</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b"/>
                </a:tc>
                <a:tc hMerge="1">
                  <a:txBody>
                    <a:bodyPr/>
                    <a:lstStyle/>
                    <a:p>
                      <a:endParaRPr lang="en-US"/>
                    </a:p>
                  </a:txBody>
                  <a:tcPr/>
                </a:tc>
                <a:tc hMerge="1">
                  <a:txBody>
                    <a:bodyPr/>
                    <a:lstStyle/>
                    <a:p>
                      <a:endParaRPr lang="en-US"/>
                    </a:p>
                  </a:txBody>
                  <a:tcPr/>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2352972004"/>
                  </a:ext>
                </a:extLst>
              </a:tr>
              <a:tr h="201236">
                <a:tc>
                  <a:txBody>
                    <a:bodyPr/>
                    <a:lstStyle/>
                    <a:p>
                      <a:pPr marL="0" marR="0">
                        <a:lnSpc>
                          <a:spcPts val="1700"/>
                        </a:lnSpc>
                        <a:spcBef>
                          <a:spcPts val="0"/>
                        </a:spcBef>
                        <a:spcAft>
                          <a:spcPts val="0"/>
                        </a:spcAft>
                      </a:pPr>
                      <a:r>
                        <a:rPr lang="en-GB" sz="1700">
                          <a:effectLst/>
                        </a:rPr>
                        <a:t>&lt;2000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255 (18)</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167 (47)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0.171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3502122478"/>
                  </a:ext>
                </a:extLst>
              </a:tr>
              <a:tr h="201236">
                <a:tc>
                  <a:txBody>
                    <a:bodyPr/>
                    <a:lstStyle/>
                    <a:p>
                      <a:pPr marL="0" marR="0">
                        <a:lnSpc>
                          <a:spcPts val="1700"/>
                        </a:lnSpc>
                        <a:spcBef>
                          <a:spcPts val="0"/>
                        </a:spcBef>
                        <a:spcAft>
                          <a:spcPts val="0"/>
                        </a:spcAft>
                      </a:pPr>
                      <a:r>
                        <a:rPr lang="en-GB" sz="1700">
                          <a:effectLst/>
                        </a:rPr>
                        <a:t>2000+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47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21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3983961805"/>
                  </a:ext>
                </a:extLst>
              </a:tr>
              <a:tr h="201236">
                <a:tc>
                  <a:txBody>
                    <a:bodyPr/>
                    <a:lstStyle/>
                    <a:p>
                      <a:pPr marL="0" marR="0">
                        <a:lnSpc>
                          <a:spcPts val="1700"/>
                        </a:lnSpc>
                        <a:spcBef>
                          <a:spcPts val="0"/>
                        </a:spcBef>
                        <a:spcAft>
                          <a:spcPts val="0"/>
                        </a:spcAft>
                      </a:pPr>
                      <a:r>
                        <a:rPr lang="en-GB" sz="1700">
                          <a:effectLst/>
                        </a:rPr>
                        <a:t>WHO stage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3669718461"/>
                  </a:ext>
                </a:extLst>
              </a:tr>
              <a:tr h="201236">
                <a:tc>
                  <a:txBody>
                    <a:bodyPr/>
                    <a:lstStyle/>
                    <a:p>
                      <a:pPr marL="0" marR="0">
                        <a:lnSpc>
                          <a:spcPts val="1700"/>
                        </a:lnSpc>
                        <a:spcBef>
                          <a:spcPts val="0"/>
                        </a:spcBef>
                        <a:spcAft>
                          <a:spcPts val="0"/>
                        </a:spcAft>
                      </a:pPr>
                      <a:r>
                        <a:rPr lang="en-GB" sz="1700">
                          <a:effectLst/>
                        </a:rPr>
                        <a:t>Stage 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830 (57)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234 (65)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4">
                  <a:txBody>
                    <a:bodyPr/>
                    <a:lstStyle/>
                    <a:p>
                      <a:pPr marL="0" marR="0" algn="ctr">
                        <a:lnSpc>
                          <a:spcPts val="1700"/>
                        </a:lnSpc>
                        <a:spcBef>
                          <a:spcPts val="0"/>
                        </a:spcBef>
                        <a:spcAft>
                          <a:spcPts val="0"/>
                        </a:spcAft>
                      </a:pPr>
                      <a:r>
                        <a:rPr lang="en-GB" sz="1700">
                          <a:effectLst/>
                        </a:rPr>
                        <a:t>0.012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760328422"/>
                  </a:ext>
                </a:extLst>
              </a:tr>
              <a:tr h="201236">
                <a:tc>
                  <a:txBody>
                    <a:bodyPr/>
                    <a:lstStyle/>
                    <a:p>
                      <a:pPr marL="0" marR="0">
                        <a:lnSpc>
                          <a:spcPts val="1700"/>
                        </a:lnSpc>
                        <a:spcBef>
                          <a:spcPts val="0"/>
                        </a:spcBef>
                        <a:spcAft>
                          <a:spcPts val="0"/>
                        </a:spcAft>
                      </a:pPr>
                      <a:r>
                        <a:rPr lang="en-GB" sz="1700">
                          <a:effectLst/>
                        </a:rPr>
                        <a:t>Stage 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135 (9)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23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1949297543"/>
                  </a:ext>
                </a:extLst>
              </a:tr>
              <a:tr h="201236">
                <a:tc>
                  <a:txBody>
                    <a:bodyPr/>
                    <a:lstStyle/>
                    <a:p>
                      <a:pPr marL="0" marR="0">
                        <a:lnSpc>
                          <a:spcPts val="1700"/>
                        </a:lnSpc>
                        <a:spcBef>
                          <a:spcPts val="0"/>
                        </a:spcBef>
                        <a:spcAft>
                          <a:spcPts val="0"/>
                        </a:spcAft>
                      </a:pPr>
                      <a:r>
                        <a:rPr lang="en-GB" sz="1700">
                          <a:effectLst/>
                        </a:rPr>
                        <a:t>Stage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148 (10)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22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612640112"/>
                  </a:ext>
                </a:extLst>
              </a:tr>
              <a:tr h="201236">
                <a:tc>
                  <a:txBody>
                    <a:bodyPr/>
                    <a:lstStyle/>
                    <a:p>
                      <a:pPr marL="0" marR="0">
                        <a:lnSpc>
                          <a:spcPts val="1700"/>
                        </a:lnSpc>
                        <a:spcBef>
                          <a:spcPts val="0"/>
                        </a:spcBef>
                        <a:spcAft>
                          <a:spcPts val="0"/>
                        </a:spcAft>
                      </a:pPr>
                      <a:r>
                        <a:rPr lang="en-GB" sz="1700" dirty="0">
                          <a:effectLst/>
                        </a:rPr>
                        <a:t>Stage 4</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22 (2)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5 (1)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3663520872"/>
                  </a:ext>
                </a:extLst>
              </a:tr>
              <a:tr h="201236">
                <a:tc>
                  <a:txBody>
                    <a:bodyPr/>
                    <a:lstStyle/>
                    <a:p>
                      <a:pPr marL="0" marR="0">
                        <a:lnSpc>
                          <a:spcPts val="1700"/>
                        </a:lnSpc>
                        <a:spcBef>
                          <a:spcPts val="0"/>
                        </a:spcBef>
                        <a:spcAft>
                          <a:spcPts val="0"/>
                        </a:spcAft>
                      </a:pPr>
                      <a:r>
                        <a:rPr lang="en-GB" sz="1700">
                          <a:effectLst/>
                        </a:rPr>
                        <a:t>CD4 count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3430541865"/>
                  </a:ext>
                </a:extLst>
              </a:tr>
              <a:tr h="201236">
                <a:tc>
                  <a:txBody>
                    <a:bodyPr/>
                    <a:lstStyle/>
                    <a:p>
                      <a:pPr marL="0" marR="0">
                        <a:lnSpc>
                          <a:spcPts val="1700"/>
                        </a:lnSpc>
                        <a:spcBef>
                          <a:spcPts val="0"/>
                        </a:spcBef>
                        <a:spcAft>
                          <a:spcPts val="0"/>
                        </a:spcAft>
                      </a:pPr>
                      <a:r>
                        <a:rPr lang="en-GB" sz="1700">
                          <a:effectLst/>
                        </a:rPr>
                        <a:t>Median (IQR)</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297 (136, 491)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283 (136, 574)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0.094*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1080624597"/>
                  </a:ext>
                </a:extLst>
              </a:tr>
              <a:tr h="201236">
                <a:tc>
                  <a:txBody>
                    <a:bodyPr/>
                    <a:lstStyle/>
                    <a:p>
                      <a:pPr marL="0" marR="0">
                        <a:lnSpc>
                          <a:spcPts val="1700"/>
                        </a:lnSpc>
                        <a:spcBef>
                          <a:spcPts val="0"/>
                        </a:spcBef>
                        <a:spcAft>
                          <a:spcPts val="0"/>
                        </a:spcAft>
                      </a:pPr>
                      <a:r>
                        <a:rPr lang="en-GB" sz="1700">
                          <a:effectLst/>
                        </a:rPr>
                        <a:t>&lt;500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97 (7)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19 (5)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0.311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4069302229"/>
                  </a:ext>
                </a:extLst>
              </a:tr>
              <a:tr h="201236">
                <a:tc>
                  <a:txBody>
                    <a:bodyPr/>
                    <a:lstStyle/>
                    <a:p>
                      <a:pPr marL="0" marR="0">
                        <a:lnSpc>
                          <a:spcPts val="1700"/>
                        </a:lnSpc>
                        <a:spcBef>
                          <a:spcPts val="0"/>
                        </a:spcBef>
                        <a:spcAft>
                          <a:spcPts val="0"/>
                        </a:spcAft>
                      </a:pPr>
                      <a:r>
                        <a:rPr lang="en-GB" sz="1700">
                          <a:effectLst/>
                        </a:rPr>
                        <a:t>500+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29 (2)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9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569162221"/>
                  </a:ext>
                </a:extLst>
              </a:tr>
              <a:tr h="281575">
                <a:tc gridSpan="2">
                  <a:txBody>
                    <a:bodyPr/>
                    <a:lstStyle/>
                    <a:p>
                      <a:pPr marL="0" marR="0">
                        <a:lnSpc>
                          <a:spcPts val="1700"/>
                        </a:lnSpc>
                        <a:spcBef>
                          <a:spcPts val="0"/>
                        </a:spcBef>
                        <a:spcAft>
                          <a:spcPts val="0"/>
                        </a:spcAft>
                      </a:pPr>
                      <a:r>
                        <a:rPr lang="en-GB" sz="1700">
                          <a:effectLst/>
                        </a:rPr>
                        <a:t>Patients who start ART by:</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b"/>
                </a:tc>
                <a:tc hMerge="1">
                  <a:txBody>
                    <a:bodyPr/>
                    <a:lstStyle/>
                    <a:p>
                      <a:endParaRPr lang="en-US"/>
                    </a:p>
                  </a:txBody>
                  <a:tcPr/>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718932404"/>
                  </a:ext>
                </a:extLst>
              </a:tr>
              <a:tr h="201236">
                <a:tc>
                  <a:txBody>
                    <a:bodyPr/>
                    <a:lstStyle/>
                    <a:p>
                      <a:pPr marL="0" marR="0">
                        <a:lnSpc>
                          <a:spcPts val="1700"/>
                        </a:lnSpc>
                        <a:spcBef>
                          <a:spcPts val="0"/>
                        </a:spcBef>
                        <a:spcAft>
                          <a:spcPts val="0"/>
                        </a:spcAft>
                      </a:pPr>
                      <a:r>
                        <a:rPr lang="en-GB" sz="1700">
                          <a:effectLst/>
                        </a:rPr>
                        <a:t>Day 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249 (17)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176 (49)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3637643472"/>
                  </a:ext>
                </a:extLst>
              </a:tr>
              <a:tr h="201236">
                <a:tc>
                  <a:txBody>
                    <a:bodyPr/>
                    <a:lstStyle/>
                    <a:p>
                      <a:pPr marL="0" marR="0">
                        <a:lnSpc>
                          <a:spcPts val="1700"/>
                        </a:lnSpc>
                        <a:spcBef>
                          <a:spcPts val="0"/>
                        </a:spcBef>
                        <a:spcAft>
                          <a:spcPts val="0"/>
                        </a:spcAft>
                      </a:pPr>
                      <a:r>
                        <a:rPr lang="en-GB" sz="1700">
                          <a:effectLst/>
                        </a:rPr>
                        <a:t>Day 14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462 (32)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291 (81)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1060550046"/>
                  </a:ext>
                </a:extLst>
              </a:tr>
              <a:tr h="201236">
                <a:tc>
                  <a:txBody>
                    <a:bodyPr/>
                    <a:lstStyle/>
                    <a:p>
                      <a:pPr marL="0" marR="0">
                        <a:lnSpc>
                          <a:spcPts val="1700"/>
                        </a:lnSpc>
                        <a:spcBef>
                          <a:spcPts val="0"/>
                        </a:spcBef>
                        <a:spcAft>
                          <a:spcPts val="0"/>
                        </a:spcAft>
                      </a:pPr>
                      <a:r>
                        <a:rPr lang="en-GB" sz="1700">
                          <a:effectLst/>
                        </a:rPr>
                        <a:t>Day 28</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717 (49)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308 (86)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951402289"/>
                  </a:ext>
                </a:extLst>
              </a:tr>
              <a:tr h="201236">
                <a:tc>
                  <a:txBody>
                    <a:bodyPr/>
                    <a:lstStyle/>
                    <a:p>
                      <a:pPr marL="0" marR="0">
                        <a:lnSpc>
                          <a:spcPts val="1700"/>
                        </a:lnSpc>
                        <a:spcBef>
                          <a:spcPts val="0"/>
                        </a:spcBef>
                        <a:spcAft>
                          <a:spcPts val="0"/>
                        </a:spcAft>
                      </a:pPr>
                      <a:r>
                        <a:rPr lang="en-GB" sz="1700">
                          <a:effectLst/>
                        </a:rPr>
                        <a:t>Day 365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dirty="0">
                          <a:effectLst/>
                        </a:rPr>
                        <a:t>1144 (79)</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341 (95)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112635393"/>
                  </a:ext>
                </a:extLst>
              </a:tr>
              <a:tr h="201236">
                <a:tc>
                  <a:txBody>
                    <a:bodyPr/>
                    <a:lstStyle/>
                    <a:p>
                      <a:pPr marL="0" marR="0">
                        <a:lnSpc>
                          <a:spcPts val="1700"/>
                        </a:lnSpc>
                        <a:spcBef>
                          <a:spcPts val="0"/>
                        </a:spcBef>
                        <a:spcAft>
                          <a:spcPts val="0"/>
                        </a:spcAft>
                      </a:pPr>
                      <a:r>
                        <a:rPr lang="en-GB" sz="1700">
                          <a:effectLst/>
                        </a:rPr>
                        <a:t>Pregnant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dirty="0">
                          <a:effectLst/>
                        </a:rPr>
                        <a:t>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2861811118"/>
                  </a:ext>
                </a:extLst>
              </a:tr>
              <a:tr h="201236">
                <a:tc>
                  <a:txBody>
                    <a:bodyPr/>
                    <a:lstStyle/>
                    <a:p>
                      <a:pPr marL="0" marR="0">
                        <a:lnSpc>
                          <a:spcPts val="1700"/>
                        </a:lnSpc>
                        <a:spcBef>
                          <a:spcPts val="0"/>
                        </a:spcBef>
                        <a:spcAft>
                          <a:spcPts val="0"/>
                        </a:spcAft>
                      </a:pPr>
                      <a:r>
                        <a:rPr lang="en-GB" sz="1700">
                          <a:effectLst/>
                        </a:rPr>
                        <a:t>No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40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 (1)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0.476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4010086996"/>
                  </a:ext>
                </a:extLst>
              </a:tr>
              <a:tr h="201236">
                <a:tc>
                  <a:txBody>
                    <a:bodyPr/>
                    <a:lstStyle/>
                    <a:p>
                      <a:pPr marL="0" marR="0">
                        <a:lnSpc>
                          <a:spcPts val="1700"/>
                        </a:lnSpc>
                        <a:spcBef>
                          <a:spcPts val="0"/>
                        </a:spcBef>
                        <a:spcAft>
                          <a:spcPts val="0"/>
                        </a:spcAft>
                      </a:pPr>
                      <a:r>
                        <a:rPr lang="en-GB" sz="1700">
                          <a:effectLst/>
                        </a:rPr>
                        <a:t>Yes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126 (9)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19 (5)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4291410872"/>
                  </a:ext>
                </a:extLst>
              </a:tr>
              <a:tr h="554827">
                <a:tc>
                  <a:txBody>
                    <a:bodyPr/>
                    <a:lstStyle/>
                    <a:p>
                      <a:pPr marL="0" marR="0">
                        <a:lnSpc>
                          <a:spcPts val="1700"/>
                        </a:lnSpc>
                        <a:spcBef>
                          <a:spcPts val="0"/>
                        </a:spcBef>
                        <a:spcAft>
                          <a:spcPts val="0"/>
                        </a:spcAft>
                      </a:pPr>
                      <a:r>
                        <a:rPr lang="en-GB" sz="1700" dirty="0">
                          <a:effectLst/>
                        </a:rPr>
                        <a:t>Patients who were eligible prior to enrolment:</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a:txBody>
                    <a:bodyPr/>
                    <a:lstStyle/>
                    <a:p>
                      <a:pPr marL="0" marR="0" algn="ctr">
                        <a:lnSpc>
                          <a:spcPts val="1700"/>
                        </a:lnSpc>
                        <a:spcBef>
                          <a:spcPts val="0"/>
                        </a:spcBef>
                        <a:spcAft>
                          <a:spcPts val="0"/>
                        </a:spcAft>
                      </a:pPr>
                      <a:r>
                        <a:rPr lang="en-GB" sz="1700" dirty="0">
                          <a:effectLst/>
                        </a:rPr>
                        <a:t>11/1465 (0.7)</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a:txBody>
                    <a:bodyPr/>
                    <a:lstStyle/>
                    <a:p>
                      <a:pPr marL="0" marR="0" algn="ctr">
                        <a:lnSpc>
                          <a:spcPts val="1700"/>
                        </a:lnSpc>
                        <a:spcBef>
                          <a:spcPts val="0"/>
                        </a:spcBef>
                        <a:spcAft>
                          <a:spcPts val="0"/>
                        </a:spcAft>
                      </a:pPr>
                      <a:r>
                        <a:rPr lang="en-GB" sz="1700" dirty="0">
                          <a:effectLst/>
                        </a:rPr>
                        <a:t>7/364 (2)</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a:txBody>
                    <a:bodyPr/>
                    <a:lstStyle/>
                    <a:p>
                      <a:pPr marL="0" marR="0" algn="ctr">
                        <a:lnSpc>
                          <a:spcPts val="1700"/>
                        </a:lnSpc>
                        <a:spcBef>
                          <a:spcPts val="0"/>
                        </a:spcBef>
                        <a:spcAft>
                          <a:spcPts val="0"/>
                        </a:spcAft>
                      </a:pPr>
                      <a:r>
                        <a:rPr lang="en-GB" sz="1700" dirty="0">
                          <a:effectLst/>
                        </a:rPr>
                        <a:t>0.067</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2418793015"/>
                  </a:ext>
                </a:extLst>
              </a:tr>
            </a:tbl>
          </a:graphicData>
        </a:graphic>
      </p:graphicFrame>
      <p:graphicFrame>
        <p:nvGraphicFramePr>
          <p:cNvPr id="5" name="Table 4">
            <a:extLst>
              <a:ext uri="{FF2B5EF4-FFF2-40B4-BE49-F238E27FC236}">
                <a16:creationId xmlns:a16="http://schemas.microsoft.com/office/drawing/2014/main" id="{BA9626EA-DB88-F44D-84DD-8EC3E22F0807}"/>
              </a:ext>
            </a:extLst>
          </p:cNvPr>
          <p:cNvGraphicFramePr>
            <a:graphicFrameLocks noGrp="1"/>
          </p:cNvGraphicFramePr>
          <p:nvPr>
            <p:extLst>
              <p:ext uri="{D42A27DB-BD31-4B8C-83A1-F6EECF244321}">
                <p14:modId xmlns:p14="http://schemas.microsoft.com/office/powerpoint/2010/main" val="965187002"/>
              </p:ext>
            </p:extLst>
          </p:nvPr>
        </p:nvGraphicFramePr>
        <p:xfrm>
          <a:off x="9525000" y="2057400"/>
          <a:ext cx="7308809" cy="10748711"/>
        </p:xfrm>
        <a:graphic>
          <a:graphicData uri="http://schemas.openxmlformats.org/drawingml/2006/table">
            <a:tbl>
              <a:tblPr>
                <a:tableStyleId>{5C22544A-7EE6-4342-B048-85BDC9FD1C3A}</a:tableStyleId>
              </a:tblPr>
              <a:tblGrid>
                <a:gridCol w="2612015">
                  <a:extLst>
                    <a:ext uri="{9D8B030D-6E8A-4147-A177-3AD203B41FA5}">
                      <a16:colId xmlns:a16="http://schemas.microsoft.com/office/drawing/2014/main" val="4077478070"/>
                    </a:ext>
                  </a:extLst>
                </a:gridCol>
                <a:gridCol w="1756501">
                  <a:extLst>
                    <a:ext uri="{9D8B030D-6E8A-4147-A177-3AD203B41FA5}">
                      <a16:colId xmlns:a16="http://schemas.microsoft.com/office/drawing/2014/main" val="2075663175"/>
                    </a:ext>
                  </a:extLst>
                </a:gridCol>
                <a:gridCol w="1756501">
                  <a:extLst>
                    <a:ext uri="{9D8B030D-6E8A-4147-A177-3AD203B41FA5}">
                      <a16:colId xmlns:a16="http://schemas.microsoft.com/office/drawing/2014/main" val="1092868019"/>
                    </a:ext>
                  </a:extLst>
                </a:gridCol>
                <a:gridCol w="1183792">
                  <a:extLst>
                    <a:ext uri="{9D8B030D-6E8A-4147-A177-3AD203B41FA5}">
                      <a16:colId xmlns:a16="http://schemas.microsoft.com/office/drawing/2014/main" val="2411690079"/>
                    </a:ext>
                  </a:extLst>
                </a:gridCol>
              </a:tblGrid>
              <a:tr h="706397">
                <a:tc gridSpan="4">
                  <a:txBody>
                    <a:bodyPr/>
                    <a:lstStyle/>
                    <a:p>
                      <a:pPr algn="ctr"/>
                      <a:r>
                        <a:rPr lang="en-US" sz="1700" b="1" dirty="0"/>
                        <a:t>Table 1: Background characteristics of patients who became eligible in study window by groups</a:t>
                      </a:r>
                    </a:p>
                  </a:txBody>
                  <a:tcPr marL="77383" marR="77383" marT="38692" marB="38692" anchor="b"/>
                </a:tc>
                <a:tc hMerge="1">
                  <a:txBody>
                    <a:bodyPr/>
                    <a:lstStyle/>
                    <a:p>
                      <a:pPr marL="0" marR="0" algn="ctr">
                        <a:lnSpc>
                          <a:spcPts val="1700"/>
                        </a:lnSpc>
                        <a:spcBef>
                          <a:spcPts val="0"/>
                        </a:spcBef>
                        <a:spcAft>
                          <a:spcPts val="0"/>
                        </a:spcAft>
                      </a:pPr>
                      <a:endParaRPr lang="en-US" sz="2500" dirty="0">
                        <a:effectLst/>
                        <a:latin typeface="Calibri" panose="020F0502020204030204" pitchFamily="34" charset="0"/>
                        <a:ea typeface="Calibri" panose="020F0502020204030204" pitchFamily="34" charset="0"/>
                        <a:cs typeface="Arial" panose="020B0604020202020204" pitchFamily="34" charset="0"/>
                      </a:endParaRPr>
                    </a:p>
                  </a:txBody>
                  <a:tcPr marL="136291" marR="136291" marT="0" marB="0" anchor="b"/>
                </a:tc>
                <a:tc hMerge="1">
                  <a:txBody>
                    <a:bodyPr/>
                    <a:lstStyle/>
                    <a:p>
                      <a:pPr marL="0" marR="0" algn="ctr">
                        <a:lnSpc>
                          <a:spcPts val="1700"/>
                        </a:lnSpc>
                        <a:spcBef>
                          <a:spcPts val="0"/>
                        </a:spcBef>
                        <a:spcAft>
                          <a:spcPts val="0"/>
                        </a:spcAft>
                      </a:pPr>
                      <a:endParaRPr lang="en-US" sz="2500" dirty="0">
                        <a:effectLst/>
                        <a:latin typeface="Calibri" panose="020F0502020204030204" pitchFamily="34" charset="0"/>
                        <a:ea typeface="Calibri" panose="020F0502020204030204" pitchFamily="34" charset="0"/>
                        <a:cs typeface="Arial" panose="020B0604020202020204" pitchFamily="34" charset="0"/>
                      </a:endParaRPr>
                    </a:p>
                  </a:txBody>
                  <a:tcPr marL="136291" marR="136291" marT="0" marB="0" anchor="b"/>
                </a:tc>
                <a:tc hMerge="1">
                  <a:txBody>
                    <a:bodyPr/>
                    <a:lstStyle/>
                    <a:p>
                      <a:pPr marL="0" marR="0" algn="ctr">
                        <a:lnSpc>
                          <a:spcPts val="1700"/>
                        </a:lnSpc>
                        <a:spcBef>
                          <a:spcPts val="0"/>
                        </a:spcBef>
                        <a:spcAft>
                          <a:spcPts val="0"/>
                        </a:spcAft>
                      </a:pPr>
                      <a:endParaRPr lang="en-US" sz="2500" dirty="0">
                        <a:effectLst/>
                        <a:latin typeface="Calibri" panose="020F0502020204030204" pitchFamily="34" charset="0"/>
                        <a:ea typeface="Calibri" panose="020F0502020204030204" pitchFamily="34" charset="0"/>
                        <a:cs typeface="Arial" panose="020B0604020202020204" pitchFamily="34" charset="0"/>
                      </a:endParaRPr>
                    </a:p>
                  </a:txBody>
                  <a:tcPr marL="93797" marR="93797" marT="46899" marB="46899" anchor="b"/>
                </a:tc>
                <a:extLst>
                  <a:ext uri="{0D108BD9-81ED-4DB2-BD59-A6C34878D82A}">
                    <a16:rowId xmlns:a16="http://schemas.microsoft.com/office/drawing/2014/main" val="313844972"/>
                  </a:ext>
                </a:extLst>
              </a:tr>
              <a:tr h="251460">
                <a:tc rowSpan="3">
                  <a:txBody>
                    <a:bodyPr/>
                    <a:lstStyle/>
                    <a:p>
                      <a:pPr marL="0" marR="0">
                        <a:lnSpc>
                          <a:spcPts val="1700"/>
                        </a:lnSpc>
                        <a:spcBef>
                          <a:spcPts val="0"/>
                        </a:spcBef>
                        <a:spcAft>
                          <a:spcPts val="0"/>
                        </a:spcAft>
                      </a:pPr>
                      <a:r>
                        <a:rPr lang="en-GB" sz="1700" dirty="0">
                          <a:effectLst/>
                        </a:rPr>
                        <a:t>Characteristics</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b"/>
                </a:tc>
                <a:tc>
                  <a:txBody>
                    <a:bodyPr/>
                    <a:lstStyle/>
                    <a:p>
                      <a:pPr marL="0" marR="0" algn="ctr">
                        <a:lnSpc>
                          <a:spcPct val="100000"/>
                        </a:lnSpc>
                        <a:spcBef>
                          <a:spcPts val="0"/>
                        </a:spcBef>
                        <a:spcAft>
                          <a:spcPts val="0"/>
                        </a:spcAft>
                      </a:pPr>
                      <a:r>
                        <a:rPr lang="en-GB" sz="1700">
                          <a:effectLst/>
                        </a:rPr>
                        <a:t>Control</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ct val="100000"/>
                        </a:lnSpc>
                        <a:spcBef>
                          <a:spcPts val="0"/>
                        </a:spcBef>
                        <a:spcAft>
                          <a:spcPts val="0"/>
                        </a:spcAft>
                      </a:pPr>
                      <a:r>
                        <a:rPr lang="en-GB" sz="1700">
                          <a:effectLst/>
                        </a:rPr>
                        <a:t>Intervention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3">
                  <a:txBody>
                    <a:bodyPr/>
                    <a:lstStyle/>
                    <a:p>
                      <a:pPr marL="0" marR="0" algn="ctr">
                        <a:lnSpc>
                          <a:spcPct val="100000"/>
                        </a:lnSpc>
                        <a:spcBef>
                          <a:spcPts val="0"/>
                        </a:spcBef>
                        <a:spcAft>
                          <a:spcPts val="0"/>
                        </a:spcAft>
                      </a:pPr>
                      <a:r>
                        <a:rPr lang="en-GB" sz="1700" dirty="0">
                          <a:effectLst/>
                        </a:rPr>
                        <a:t>Pearson chi2</a:t>
                      </a:r>
                    </a:p>
                    <a:p>
                      <a:pPr marL="0" marR="0" algn="ctr">
                        <a:lnSpc>
                          <a:spcPct val="100000"/>
                        </a:lnSpc>
                        <a:spcBef>
                          <a:spcPts val="0"/>
                        </a:spcBef>
                        <a:spcAft>
                          <a:spcPts val="0"/>
                        </a:spcAft>
                      </a:pPr>
                      <a:r>
                        <a:rPr lang="en-GB" sz="1700" dirty="0">
                          <a:effectLst/>
                        </a:rPr>
                        <a:t> p-value</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b"/>
                </a:tc>
                <a:extLst>
                  <a:ext uri="{0D108BD9-81ED-4DB2-BD59-A6C34878D82A}">
                    <a16:rowId xmlns:a16="http://schemas.microsoft.com/office/drawing/2014/main" val="345064939"/>
                  </a:ext>
                </a:extLst>
              </a:tr>
              <a:tr h="754380">
                <a:tc vMerge="1">
                  <a:txBody>
                    <a:bodyPr/>
                    <a:lstStyle/>
                    <a:p>
                      <a:endParaRPr lang="en-US"/>
                    </a:p>
                  </a:txBody>
                  <a:tcPr/>
                </a:tc>
                <a:tc>
                  <a:txBody>
                    <a:bodyPr/>
                    <a:lstStyle/>
                    <a:p>
                      <a:pPr marL="0" marR="0" algn="ctr">
                        <a:lnSpc>
                          <a:spcPct val="100000"/>
                        </a:lnSpc>
                        <a:spcBef>
                          <a:spcPts val="0"/>
                        </a:spcBef>
                        <a:spcAft>
                          <a:spcPts val="0"/>
                        </a:spcAft>
                      </a:pPr>
                      <a:r>
                        <a:rPr lang="en-GB" sz="1700" dirty="0">
                          <a:effectLst/>
                        </a:rPr>
                        <a:t>Number of patients (% of total)</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a:txBody>
                    <a:bodyPr/>
                    <a:lstStyle/>
                    <a:p>
                      <a:pPr marL="0" marR="0" algn="ctr">
                        <a:lnSpc>
                          <a:spcPct val="100000"/>
                        </a:lnSpc>
                        <a:spcBef>
                          <a:spcPts val="0"/>
                        </a:spcBef>
                        <a:spcAft>
                          <a:spcPts val="0"/>
                        </a:spcAft>
                      </a:pPr>
                      <a:r>
                        <a:rPr lang="en-GB" sz="1700" dirty="0">
                          <a:effectLst/>
                        </a:rPr>
                        <a:t>Number of patients </a:t>
                      </a:r>
                    </a:p>
                    <a:p>
                      <a:pPr marL="0" marR="0" algn="ctr">
                        <a:lnSpc>
                          <a:spcPct val="100000"/>
                        </a:lnSpc>
                        <a:spcBef>
                          <a:spcPts val="0"/>
                        </a:spcBef>
                        <a:spcAft>
                          <a:spcPts val="0"/>
                        </a:spcAft>
                      </a:pPr>
                      <a:r>
                        <a:rPr lang="en-GB" sz="1700" dirty="0">
                          <a:effectLst/>
                        </a:rPr>
                        <a:t>(% of total)</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vMerge="1">
                  <a:txBody>
                    <a:bodyPr/>
                    <a:lstStyle/>
                    <a:p>
                      <a:endParaRPr lang="en-US"/>
                    </a:p>
                  </a:txBody>
                  <a:tcPr/>
                </a:tc>
                <a:extLst>
                  <a:ext uri="{0D108BD9-81ED-4DB2-BD59-A6C34878D82A}">
                    <a16:rowId xmlns:a16="http://schemas.microsoft.com/office/drawing/2014/main" val="1741812154"/>
                  </a:ext>
                </a:extLst>
              </a:tr>
              <a:tr h="251460">
                <a:tc vMerge="1">
                  <a:txBody>
                    <a:bodyPr/>
                    <a:lstStyle/>
                    <a:p>
                      <a:endParaRPr lang="en-US"/>
                    </a:p>
                  </a:txBody>
                  <a:tcPr/>
                </a:tc>
                <a:tc>
                  <a:txBody>
                    <a:bodyPr/>
                    <a:lstStyle/>
                    <a:p>
                      <a:pPr marL="0" marR="0" algn="ctr">
                        <a:lnSpc>
                          <a:spcPct val="100000"/>
                        </a:lnSpc>
                        <a:spcBef>
                          <a:spcPts val="0"/>
                        </a:spcBef>
                        <a:spcAft>
                          <a:spcPts val="0"/>
                        </a:spcAft>
                      </a:pPr>
                      <a:r>
                        <a:rPr lang="en-GB" sz="1700">
                          <a:effectLst/>
                        </a:rPr>
                        <a:t>n=1454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ct val="100000"/>
                        </a:lnSpc>
                        <a:spcBef>
                          <a:spcPts val="0"/>
                        </a:spcBef>
                        <a:spcAft>
                          <a:spcPts val="0"/>
                        </a:spcAft>
                      </a:pPr>
                      <a:r>
                        <a:rPr lang="en-GB" sz="1700" dirty="0">
                          <a:effectLst/>
                        </a:rPr>
                        <a:t>n=358</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1259668452"/>
                  </a:ext>
                </a:extLst>
              </a:tr>
              <a:tr h="201236">
                <a:tc>
                  <a:txBody>
                    <a:bodyPr/>
                    <a:lstStyle/>
                    <a:p>
                      <a:pPr marL="0" marR="0">
                        <a:lnSpc>
                          <a:spcPts val="1700"/>
                        </a:lnSpc>
                        <a:spcBef>
                          <a:spcPts val="0"/>
                        </a:spcBef>
                        <a:spcAft>
                          <a:spcPts val="0"/>
                        </a:spcAft>
                      </a:pPr>
                      <a:r>
                        <a:rPr lang="en-GB" sz="1700">
                          <a:effectLst/>
                        </a:rPr>
                        <a:t>Sex</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dirty="0">
                          <a:effectLst/>
                        </a:rPr>
                        <a:t>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762879297"/>
                  </a:ext>
                </a:extLst>
              </a:tr>
              <a:tr h="201236">
                <a:tc>
                  <a:txBody>
                    <a:bodyPr/>
                    <a:lstStyle/>
                    <a:p>
                      <a:pPr marL="0" marR="0">
                        <a:lnSpc>
                          <a:spcPts val="1700"/>
                        </a:lnSpc>
                        <a:spcBef>
                          <a:spcPts val="0"/>
                        </a:spcBef>
                        <a:spcAft>
                          <a:spcPts val="0"/>
                        </a:spcAft>
                      </a:pPr>
                      <a:r>
                        <a:rPr lang="en-GB" sz="1700">
                          <a:effectLst/>
                        </a:rPr>
                        <a:t>Female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894 (61)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195 (54)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1068697783"/>
                  </a:ext>
                </a:extLst>
              </a:tr>
              <a:tr h="201236">
                <a:tc>
                  <a:txBody>
                    <a:bodyPr/>
                    <a:lstStyle/>
                    <a:p>
                      <a:pPr marL="0" marR="0">
                        <a:lnSpc>
                          <a:spcPts val="1700"/>
                        </a:lnSpc>
                        <a:spcBef>
                          <a:spcPts val="0"/>
                        </a:spcBef>
                        <a:spcAft>
                          <a:spcPts val="0"/>
                        </a:spcAft>
                      </a:pPr>
                      <a:r>
                        <a:rPr lang="en-GB" sz="1700">
                          <a:effectLst/>
                        </a:rPr>
                        <a:t>Male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420 (29)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139 (39)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529688128"/>
                  </a:ext>
                </a:extLst>
              </a:tr>
              <a:tr h="201236">
                <a:tc>
                  <a:txBody>
                    <a:bodyPr/>
                    <a:lstStyle/>
                    <a:p>
                      <a:pPr marL="0" marR="0">
                        <a:lnSpc>
                          <a:spcPts val="1700"/>
                        </a:lnSpc>
                        <a:spcBef>
                          <a:spcPts val="0"/>
                        </a:spcBef>
                        <a:spcAft>
                          <a:spcPts val="0"/>
                        </a:spcAft>
                      </a:pPr>
                      <a:r>
                        <a:rPr lang="en-GB" sz="1700">
                          <a:effectLst/>
                        </a:rPr>
                        <a:t>Age group (Years)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388702698"/>
                  </a:ext>
                </a:extLst>
              </a:tr>
              <a:tr h="201236">
                <a:tc>
                  <a:txBody>
                    <a:bodyPr/>
                    <a:lstStyle/>
                    <a:p>
                      <a:pPr marL="0" marR="0">
                        <a:lnSpc>
                          <a:spcPts val="1700"/>
                        </a:lnSpc>
                        <a:spcBef>
                          <a:spcPts val="0"/>
                        </a:spcBef>
                        <a:spcAft>
                          <a:spcPts val="0"/>
                        </a:spcAft>
                      </a:pPr>
                      <a:r>
                        <a:rPr lang="en-GB" sz="1700">
                          <a:effectLst/>
                        </a:rPr>
                        <a:t>Median (IQR)</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33 (27, 41)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36 (29, 43)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0.003*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074131188"/>
                  </a:ext>
                </a:extLst>
              </a:tr>
              <a:tr h="201236">
                <a:tc>
                  <a:txBody>
                    <a:bodyPr/>
                    <a:lstStyle/>
                    <a:p>
                      <a:pPr marL="0" marR="0">
                        <a:lnSpc>
                          <a:spcPts val="1700"/>
                        </a:lnSpc>
                        <a:spcBef>
                          <a:spcPts val="0"/>
                        </a:spcBef>
                        <a:spcAft>
                          <a:spcPts val="0"/>
                        </a:spcAft>
                      </a:pPr>
                      <a:r>
                        <a:rPr lang="en-GB" sz="1700">
                          <a:effectLst/>
                        </a:rPr>
                        <a:t>14-19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48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5 (1)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4">
                  <a:txBody>
                    <a:bodyPr/>
                    <a:lstStyle/>
                    <a:p>
                      <a:pPr marL="0" marR="0" algn="ctr">
                        <a:lnSpc>
                          <a:spcPts val="1700"/>
                        </a:lnSpc>
                        <a:spcBef>
                          <a:spcPts val="0"/>
                        </a:spcBef>
                        <a:spcAft>
                          <a:spcPts val="0"/>
                        </a:spcAft>
                      </a:pPr>
                      <a:r>
                        <a:rPr lang="en-GB" sz="1700">
                          <a:effectLst/>
                        </a:rPr>
                        <a:t>0.055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885891059"/>
                  </a:ext>
                </a:extLst>
              </a:tr>
              <a:tr h="201236">
                <a:tc>
                  <a:txBody>
                    <a:bodyPr/>
                    <a:lstStyle/>
                    <a:p>
                      <a:pPr marL="0" marR="0">
                        <a:lnSpc>
                          <a:spcPts val="1700"/>
                        </a:lnSpc>
                        <a:spcBef>
                          <a:spcPts val="0"/>
                        </a:spcBef>
                        <a:spcAft>
                          <a:spcPts val="0"/>
                        </a:spcAft>
                      </a:pPr>
                      <a:r>
                        <a:rPr lang="en-GB" sz="1700">
                          <a:effectLst/>
                        </a:rPr>
                        <a:t>20-24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156 (11)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36 (10)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4034055150"/>
                  </a:ext>
                </a:extLst>
              </a:tr>
              <a:tr h="201236">
                <a:tc>
                  <a:txBody>
                    <a:bodyPr/>
                    <a:lstStyle/>
                    <a:p>
                      <a:pPr marL="0" marR="0">
                        <a:lnSpc>
                          <a:spcPts val="1700"/>
                        </a:lnSpc>
                        <a:spcBef>
                          <a:spcPts val="0"/>
                        </a:spcBef>
                        <a:spcAft>
                          <a:spcPts val="0"/>
                        </a:spcAft>
                      </a:pPr>
                      <a:r>
                        <a:rPr lang="en-GB" sz="1700">
                          <a:effectLst/>
                        </a:rPr>
                        <a:t>25-34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499 (34)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115 (32)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951631191"/>
                  </a:ext>
                </a:extLst>
              </a:tr>
              <a:tr h="201236">
                <a:tc>
                  <a:txBody>
                    <a:bodyPr/>
                    <a:lstStyle/>
                    <a:p>
                      <a:pPr marL="0" marR="0">
                        <a:lnSpc>
                          <a:spcPts val="1700"/>
                        </a:lnSpc>
                        <a:spcBef>
                          <a:spcPts val="0"/>
                        </a:spcBef>
                        <a:spcAft>
                          <a:spcPts val="0"/>
                        </a:spcAft>
                      </a:pPr>
                      <a:r>
                        <a:rPr lang="en-GB" sz="1700">
                          <a:effectLst/>
                        </a:rPr>
                        <a:t>35+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611 (42)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178 (50)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775528962"/>
                  </a:ext>
                </a:extLst>
              </a:tr>
              <a:tr h="201236">
                <a:tc>
                  <a:txBody>
                    <a:bodyPr/>
                    <a:lstStyle/>
                    <a:p>
                      <a:pPr marL="0" marR="0">
                        <a:lnSpc>
                          <a:spcPts val="1700"/>
                        </a:lnSpc>
                        <a:spcBef>
                          <a:spcPts val="0"/>
                        </a:spcBef>
                        <a:spcAft>
                          <a:spcPts val="0"/>
                        </a:spcAft>
                      </a:pPr>
                      <a:r>
                        <a:rPr lang="en-GB" sz="1700">
                          <a:effectLst/>
                        </a:rPr>
                        <a:t>Marital status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560153237"/>
                  </a:ext>
                </a:extLst>
              </a:tr>
              <a:tr h="201236">
                <a:tc>
                  <a:txBody>
                    <a:bodyPr/>
                    <a:lstStyle/>
                    <a:p>
                      <a:pPr marL="0" marR="0">
                        <a:lnSpc>
                          <a:spcPts val="1700"/>
                        </a:lnSpc>
                        <a:spcBef>
                          <a:spcPts val="0"/>
                        </a:spcBef>
                        <a:spcAft>
                          <a:spcPts val="0"/>
                        </a:spcAft>
                      </a:pPr>
                      <a:r>
                        <a:rPr lang="en-GB" sz="1700">
                          <a:effectLst/>
                        </a:rPr>
                        <a:t>Married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632 (43)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179 (50)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0.861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2094784361"/>
                  </a:ext>
                </a:extLst>
              </a:tr>
              <a:tr h="378031">
                <a:tc>
                  <a:txBody>
                    <a:bodyPr/>
                    <a:lstStyle/>
                    <a:p>
                      <a:pPr marL="0" marR="0">
                        <a:lnSpc>
                          <a:spcPts val="1700"/>
                        </a:lnSpc>
                        <a:spcBef>
                          <a:spcPts val="0"/>
                        </a:spcBef>
                        <a:spcAft>
                          <a:spcPts val="0"/>
                        </a:spcAft>
                      </a:pPr>
                      <a:r>
                        <a:rPr lang="en-GB" sz="1700">
                          <a:effectLst/>
                        </a:rPr>
                        <a:t>Single/Divorced/Widowed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393 (27)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114 (32)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917738776"/>
                  </a:ext>
                </a:extLst>
              </a:tr>
              <a:tr h="201236">
                <a:tc>
                  <a:txBody>
                    <a:bodyPr/>
                    <a:lstStyle/>
                    <a:p>
                      <a:pPr marL="0" marR="0">
                        <a:lnSpc>
                          <a:spcPts val="1700"/>
                        </a:lnSpc>
                        <a:spcBef>
                          <a:spcPts val="0"/>
                        </a:spcBef>
                        <a:spcAft>
                          <a:spcPts val="0"/>
                        </a:spcAft>
                      </a:pPr>
                      <a:r>
                        <a:rPr lang="en-GB" sz="1700">
                          <a:effectLst/>
                        </a:rPr>
                        <a:t>Level of education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10393344"/>
                  </a:ext>
                </a:extLst>
              </a:tr>
              <a:tr h="201236">
                <a:tc>
                  <a:txBody>
                    <a:bodyPr/>
                    <a:lstStyle/>
                    <a:p>
                      <a:pPr marL="0" marR="0">
                        <a:lnSpc>
                          <a:spcPts val="1700"/>
                        </a:lnSpc>
                        <a:spcBef>
                          <a:spcPts val="0"/>
                        </a:spcBef>
                        <a:spcAft>
                          <a:spcPts val="0"/>
                        </a:spcAft>
                      </a:pPr>
                      <a:r>
                        <a:rPr lang="en-GB" sz="1700">
                          <a:effectLst/>
                        </a:rPr>
                        <a:t>None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140 (10)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22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3">
                  <a:txBody>
                    <a:bodyPr/>
                    <a:lstStyle/>
                    <a:p>
                      <a:pPr marL="0" marR="0" algn="ctr">
                        <a:lnSpc>
                          <a:spcPts val="1700"/>
                        </a:lnSpc>
                        <a:spcBef>
                          <a:spcPts val="0"/>
                        </a:spcBef>
                        <a:spcAft>
                          <a:spcPts val="0"/>
                        </a:spcAft>
                      </a:pPr>
                      <a:r>
                        <a:rPr lang="en-GB" sz="1700" dirty="0">
                          <a:effectLst/>
                        </a:rPr>
                        <a:t>0.023</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1449014078"/>
                  </a:ext>
                </a:extLst>
              </a:tr>
              <a:tr h="201236">
                <a:tc>
                  <a:txBody>
                    <a:bodyPr/>
                    <a:lstStyle/>
                    <a:p>
                      <a:pPr marL="0" marR="0">
                        <a:lnSpc>
                          <a:spcPts val="1700"/>
                        </a:lnSpc>
                        <a:spcBef>
                          <a:spcPts val="0"/>
                        </a:spcBef>
                        <a:spcAft>
                          <a:spcPts val="0"/>
                        </a:spcAft>
                      </a:pPr>
                      <a:r>
                        <a:rPr lang="en-GB" sz="1700">
                          <a:effectLst/>
                        </a:rPr>
                        <a:t>Primary</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326 (22)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97 (27)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446580196"/>
                  </a:ext>
                </a:extLst>
              </a:tr>
              <a:tr h="201236">
                <a:tc>
                  <a:txBody>
                    <a:bodyPr/>
                    <a:lstStyle/>
                    <a:p>
                      <a:pPr marL="0" marR="0">
                        <a:lnSpc>
                          <a:spcPts val="1700"/>
                        </a:lnSpc>
                        <a:spcBef>
                          <a:spcPts val="0"/>
                        </a:spcBef>
                        <a:spcAft>
                          <a:spcPts val="0"/>
                        </a:spcAft>
                      </a:pPr>
                      <a:r>
                        <a:rPr lang="en-GB" sz="1700">
                          <a:effectLst/>
                        </a:rPr>
                        <a:t>Secondary+</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617 (42)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186 (52)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474095194"/>
                  </a:ext>
                </a:extLst>
              </a:tr>
              <a:tr h="281575">
                <a:tc gridSpan="3">
                  <a:txBody>
                    <a:bodyPr/>
                    <a:lstStyle/>
                    <a:p>
                      <a:pPr marL="0" marR="0">
                        <a:lnSpc>
                          <a:spcPts val="1700"/>
                        </a:lnSpc>
                        <a:spcBef>
                          <a:spcPts val="0"/>
                        </a:spcBef>
                        <a:spcAft>
                          <a:spcPts val="0"/>
                        </a:spcAft>
                      </a:pPr>
                      <a:r>
                        <a:rPr lang="en-GB" sz="1700">
                          <a:effectLst/>
                        </a:rPr>
                        <a:t>Household income (Kwacha) per month</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b"/>
                </a:tc>
                <a:tc hMerge="1">
                  <a:txBody>
                    <a:bodyPr/>
                    <a:lstStyle/>
                    <a:p>
                      <a:endParaRPr lang="en-US"/>
                    </a:p>
                  </a:txBody>
                  <a:tcPr/>
                </a:tc>
                <a:tc hMerge="1">
                  <a:txBody>
                    <a:bodyPr/>
                    <a:lstStyle/>
                    <a:p>
                      <a:endParaRPr lang="en-US"/>
                    </a:p>
                  </a:txBody>
                  <a:tcPr/>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2352972004"/>
                  </a:ext>
                </a:extLst>
              </a:tr>
              <a:tr h="201236">
                <a:tc>
                  <a:txBody>
                    <a:bodyPr/>
                    <a:lstStyle/>
                    <a:p>
                      <a:pPr marL="0" marR="0">
                        <a:lnSpc>
                          <a:spcPts val="1700"/>
                        </a:lnSpc>
                        <a:spcBef>
                          <a:spcPts val="0"/>
                        </a:spcBef>
                        <a:spcAft>
                          <a:spcPts val="0"/>
                        </a:spcAft>
                      </a:pPr>
                      <a:r>
                        <a:rPr lang="en-GB" sz="1700">
                          <a:effectLst/>
                        </a:rPr>
                        <a:t>&lt;2000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255 (18)</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167 (47)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0.171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3502122478"/>
                  </a:ext>
                </a:extLst>
              </a:tr>
              <a:tr h="201236">
                <a:tc>
                  <a:txBody>
                    <a:bodyPr/>
                    <a:lstStyle/>
                    <a:p>
                      <a:pPr marL="0" marR="0">
                        <a:lnSpc>
                          <a:spcPts val="1700"/>
                        </a:lnSpc>
                        <a:spcBef>
                          <a:spcPts val="0"/>
                        </a:spcBef>
                        <a:spcAft>
                          <a:spcPts val="0"/>
                        </a:spcAft>
                      </a:pPr>
                      <a:r>
                        <a:rPr lang="en-GB" sz="1700">
                          <a:effectLst/>
                        </a:rPr>
                        <a:t>2000+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47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21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3983961805"/>
                  </a:ext>
                </a:extLst>
              </a:tr>
              <a:tr h="201236">
                <a:tc>
                  <a:txBody>
                    <a:bodyPr/>
                    <a:lstStyle/>
                    <a:p>
                      <a:pPr marL="0" marR="0">
                        <a:lnSpc>
                          <a:spcPts val="1700"/>
                        </a:lnSpc>
                        <a:spcBef>
                          <a:spcPts val="0"/>
                        </a:spcBef>
                        <a:spcAft>
                          <a:spcPts val="0"/>
                        </a:spcAft>
                      </a:pPr>
                      <a:r>
                        <a:rPr lang="en-GB" sz="1700">
                          <a:effectLst/>
                        </a:rPr>
                        <a:t>WHO stage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3669718461"/>
                  </a:ext>
                </a:extLst>
              </a:tr>
              <a:tr h="201236">
                <a:tc>
                  <a:txBody>
                    <a:bodyPr/>
                    <a:lstStyle/>
                    <a:p>
                      <a:pPr marL="0" marR="0">
                        <a:lnSpc>
                          <a:spcPts val="1700"/>
                        </a:lnSpc>
                        <a:spcBef>
                          <a:spcPts val="0"/>
                        </a:spcBef>
                        <a:spcAft>
                          <a:spcPts val="0"/>
                        </a:spcAft>
                      </a:pPr>
                      <a:r>
                        <a:rPr lang="en-GB" sz="1700">
                          <a:effectLst/>
                        </a:rPr>
                        <a:t>Stage 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830 (57)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234 (65)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4">
                  <a:txBody>
                    <a:bodyPr/>
                    <a:lstStyle/>
                    <a:p>
                      <a:pPr marL="0" marR="0" algn="ctr">
                        <a:lnSpc>
                          <a:spcPts val="1700"/>
                        </a:lnSpc>
                        <a:spcBef>
                          <a:spcPts val="0"/>
                        </a:spcBef>
                        <a:spcAft>
                          <a:spcPts val="0"/>
                        </a:spcAft>
                      </a:pPr>
                      <a:r>
                        <a:rPr lang="en-GB" sz="1700">
                          <a:effectLst/>
                        </a:rPr>
                        <a:t>0.012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760328422"/>
                  </a:ext>
                </a:extLst>
              </a:tr>
              <a:tr h="201236">
                <a:tc>
                  <a:txBody>
                    <a:bodyPr/>
                    <a:lstStyle/>
                    <a:p>
                      <a:pPr marL="0" marR="0">
                        <a:lnSpc>
                          <a:spcPts val="1700"/>
                        </a:lnSpc>
                        <a:spcBef>
                          <a:spcPts val="0"/>
                        </a:spcBef>
                        <a:spcAft>
                          <a:spcPts val="0"/>
                        </a:spcAft>
                      </a:pPr>
                      <a:r>
                        <a:rPr lang="en-GB" sz="1700">
                          <a:effectLst/>
                        </a:rPr>
                        <a:t>Stage 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135 (9)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23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1949297543"/>
                  </a:ext>
                </a:extLst>
              </a:tr>
              <a:tr h="201236">
                <a:tc>
                  <a:txBody>
                    <a:bodyPr/>
                    <a:lstStyle/>
                    <a:p>
                      <a:pPr marL="0" marR="0">
                        <a:lnSpc>
                          <a:spcPts val="1700"/>
                        </a:lnSpc>
                        <a:spcBef>
                          <a:spcPts val="0"/>
                        </a:spcBef>
                        <a:spcAft>
                          <a:spcPts val="0"/>
                        </a:spcAft>
                      </a:pPr>
                      <a:r>
                        <a:rPr lang="en-GB" sz="1700">
                          <a:effectLst/>
                        </a:rPr>
                        <a:t>Stage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148 (10)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22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612640112"/>
                  </a:ext>
                </a:extLst>
              </a:tr>
              <a:tr h="201236">
                <a:tc>
                  <a:txBody>
                    <a:bodyPr/>
                    <a:lstStyle/>
                    <a:p>
                      <a:pPr marL="0" marR="0">
                        <a:lnSpc>
                          <a:spcPts val="1700"/>
                        </a:lnSpc>
                        <a:spcBef>
                          <a:spcPts val="0"/>
                        </a:spcBef>
                        <a:spcAft>
                          <a:spcPts val="0"/>
                        </a:spcAft>
                      </a:pPr>
                      <a:r>
                        <a:rPr lang="en-GB" sz="1700" dirty="0">
                          <a:effectLst/>
                        </a:rPr>
                        <a:t>Stage 4</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22 (2)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5 (1)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3663520872"/>
                  </a:ext>
                </a:extLst>
              </a:tr>
              <a:tr h="201236">
                <a:tc>
                  <a:txBody>
                    <a:bodyPr/>
                    <a:lstStyle/>
                    <a:p>
                      <a:pPr marL="0" marR="0">
                        <a:lnSpc>
                          <a:spcPts val="1700"/>
                        </a:lnSpc>
                        <a:spcBef>
                          <a:spcPts val="0"/>
                        </a:spcBef>
                        <a:spcAft>
                          <a:spcPts val="0"/>
                        </a:spcAft>
                      </a:pPr>
                      <a:r>
                        <a:rPr lang="en-GB" sz="1700">
                          <a:effectLst/>
                        </a:rPr>
                        <a:t>CD4 count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3430541865"/>
                  </a:ext>
                </a:extLst>
              </a:tr>
              <a:tr h="201236">
                <a:tc>
                  <a:txBody>
                    <a:bodyPr/>
                    <a:lstStyle/>
                    <a:p>
                      <a:pPr marL="0" marR="0">
                        <a:lnSpc>
                          <a:spcPts val="1700"/>
                        </a:lnSpc>
                        <a:spcBef>
                          <a:spcPts val="0"/>
                        </a:spcBef>
                        <a:spcAft>
                          <a:spcPts val="0"/>
                        </a:spcAft>
                      </a:pPr>
                      <a:r>
                        <a:rPr lang="en-GB" sz="1700">
                          <a:effectLst/>
                        </a:rPr>
                        <a:t>Median (IQR)</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297 (136, 491)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283 (136, 574)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0.094*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1080624597"/>
                  </a:ext>
                </a:extLst>
              </a:tr>
              <a:tr h="201236">
                <a:tc>
                  <a:txBody>
                    <a:bodyPr/>
                    <a:lstStyle/>
                    <a:p>
                      <a:pPr marL="0" marR="0">
                        <a:lnSpc>
                          <a:spcPts val="1700"/>
                        </a:lnSpc>
                        <a:spcBef>
                          <a:spcPts val="0"/>
                        </a:spcBef>
                        <a:spcAft>
                          <a:spcPts val="0"/>
                        </a:spcAft>
                      </a:pPr>
                      <a:r>
                        <a:rPr lang="en-GB" sz="1700">
                          <a:effectLst/>
                        </a:rPr>
                        <a:t>&lt;500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97 (7)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19 (5)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0.311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4069302229"/>
                  </a:ext>
                </a:extLst>
              </a:tr>
              <a:tr h="201236">
                <a:tc>
                  <a:txBody>
                    <a:bodyPr/>
                    <a:lstStyle/>
                    <a:p>
                      <a:pPr marL="0" marR="0">
                        <a:lnSpc>
                          <a:spcPts val="1700"/>
                        </a:lnSpc>
                        <a:spcBef>
                          <a:spcPts val="0"/>
                        </a:spcBef>
                        <a:spcAft>
                          <a:spcPts val="0"/>
                        </a:spcAft>
                      </a:pPr>
                      <a:r>
                        <a:rPr lang="en-GB" sz="1700">
                          <a:effectLst/>
                        </a:rPr>
                        <a:t>500+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29 (2)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9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2569162221"/>
                  </a:ext>
                </a:extLst>
              </a:tr>
              <a:tr h="281575">
                <a:tc gridSpan="2">
                  <a:txBody>
                    <a:bodyPr/>
                    <a:lstStyle/>
                    <a:p>
                      <a:pPr marL="0" marR="0">
                        <a:lnSpc>
                          <a:spcPts val="1700"/>
                        </a:lnSpc>
                        <a:spcBef>
                          <a:spcPts val="0"/>
                        </a:spcBef>
                        <a:spcAft>
                          <a:spcPts val="0"/>
                        </a:spcAft>
                      </a:pPr>
                      <a:r>
                        <a:rPr lang="en-GB" sz="1700">
                          <a:effectLst/>
                        </a:rPr>
                        <a:t>Patients who start ART by:</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b"/>
                </a:tc>
                <a:tc hMerge="1">
                  <a:txBody>
                    <a:bodyPr/>
                    <a:lstStyle/>
                    <a:p>
                      <a:endParaRPr lang="en-US"/>
                    </a:p>
                  </a:txBody>
                  <a:tcPr/>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1718932404"/>
                  </a:ext>
                </a:extLst>
              </a:tr>
              <a:tr h="201236">
                <a:tc>
                  <a:txBody>
                    <a:bodyPr/>
                    <a:lstStyle/>
                    <a:p>
                      <a:pPr marL="0" marR="0">
                        <a:lnSpc>
                          <a:spcPts val="1700"/>
                        </a:lnSpc>
                        <a:spcBef>
                          <a:spcPts val="0"/>
                        </a:spcBef>
                        <a:spcAft>
                          <a:spcPts val="0"/>
                        </a:spcAft>
                      </a:pPr>
                      <a:r>
                        <a:rPr lang="en-GB" sz="1700">
                          <a:effectLst/>
                        </a:rPr>
                        <a:t>Day 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249 (17)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176 (49)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3637643472"/>
                  </a:ext>
                </a:extLst>
              </a:tr>
              <a:tr h="201236">
                <a:tc>
                  <a:txBody>
                    <a:bodyPr/>
                    <a:lstStyle/>
                    <a:p>
                      <a:pPr marL="0" marR="0">
                        <a:lnSpc>
                          <a:spcPts val="1700"/>
                        </a:lnSpc>
                        <a:spcBef>
                          <a:spcPts val="0"/>
                        </a:spcBef>
                        <a:spcAft>
                          <a:spcPts val="0"/>
                        </a:spcAft>
                      </a:pPr>
                      <a:r>
                        <a:rPr lang="en-GB" sz="1700">
                          <a:effectLst/>
                        </a:rPr>
                        <a:t>Day 14</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462 (32)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291 (81)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1060550046"/>
                  </a:ext>
                </a:extLst>
              </a:tr>
              <a:tr h="201236">
                <a:tc>
                  <a:txBody>
                    <a:bodyPr/>
                    <a:lstStyle/>
                    <a:p>
                      <a:pPr marL="0" marR="0">
                        <a:lnSpc>
                          <a:spcPts val="1700"/>
                        </a:lnSpc>
                        <a:spcBef>
                          <a:spcPts val="0"/>
                        </a:spcBef>
                        <a:spcAft>
                          <a:spcPts val="0"/>
                        </a:spcAft>
                      </a:pPr>
                      <a:r>
                        <a:rPr lang="en-GB" sz="1700">
                          <a:effectLst/>
                        </a:rPr>
                        <a:t>Day 28</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717 (49)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308 (86)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951402289"/>
                  </a:ext>
                </a:extLst>
              </a:tr>
              <a:tr h="201236">
                <a:tc>
                  <a:txBody>
                    <a:bodyPr/>
                    <a:lstStyle/>
                    <a:p>
                      <a:pPr marL="0" marR="0">
                        <a:lnSpc>
                          <a:spcPts val="1700"/>
                        </a:lnSpc>
                        <a:spcBef>
                          <a:spcPts val="0"/>
                        </a:spcBef>
                        <a:spcAft>
                          <a:spcPts val="0"/>
                        </a:spcAft>
                      </a:pPr>
                      <a:r>
                        <a:rPr lang="en-GB" sz="1700">
                          <a:effectLst/>
                        </a:rPr>
                        <a:t>Day 365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dirty="0">
                          <a:effectLst/>
                        </a:rPr>
                        <a:t>1144 (79)</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341 (95)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112635393"/>
                  </a:ext>
                </a:extLst>
              </a:tr>
              <a:tr h="201236">
                <a:tc>
                  <a:txBody>
                    <a:bodyPr/>
                    <a:lstStyle/>
                    <a:p>
                      <a:pPr marL="0" marR="0">
                        <a:lnSpc>
                          <a:spcPts val="1700"/>
                        </a:lnSpc>
                        <a:spcBef>
                          <a:spcPts val="0"/>
                        </a:spcBef>
                        <a:spcAft>
                          <a:spcPts val="0"/>
                        </a:spcAft>
                      </a:pPr>
                      <a:r>
                        <a:rPr lang="en-GB" sz="1700">
                          <a:effectLst/>
                        </a:rPr>
                        <a:t>Pregnant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dirty="0">
                          <a:effectLst/>
                        </a:rPr>
                        <a:t>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extLst>
                  <a:ext uri="{0D108BD9-81ED-4DB2-BD59-A6C34878D82A}">
                    <a16:rowId xmlns:a16="http://schemas.microsoft.com/office/drawing/2014/main" val="2861811118"/>
                  </a:ext>
                </a:extLst>
              </a:tr>
              <a:tr h="201236">
                <a:tc>
                  <a:txBody>
                    <a:bodyPr/>
                    <a:lstStyle/>
                    <a:p>
                      <a:pPr marL="0" marR="0">
                        <a:lnSpc>
                          <a:spcPts val="1700"/>
                        </a:lnSpc>
                        <a:spcBef>
                          <a:spcPts val="0"/>
                        </a:spcBef>
                        <a:spcAft>
                          <a:spcPts val="0"/>
                        </a:spcAft>
                      </a:pPr>
                      <a:r>
                        <a:rPr lang="en-GB" sz="1700">
                          <a:effectLst/>
                        </a:rPr>
                        <a:t>No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40 (3)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4 (1)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rowSpan="2">
                  <a:txBody>
                    <a:bodyPr/>
                    <a:lstStyle/>
                    <a:p>
                      <a:pPr marL="0" marR="0" algn="ctr">
                        <a:lnSpc>
                          <a:spcPts val="1700"/>
                        </a:lnSpc>
                        <a:spcBef>
                          <a:spcPts val="0"/>
                        </a:spcBef>
                        <a:spcAft>
                          <a:spcPts val="0"/>
                        </a:spcAft>
                      </a:pPr>
                      <a:r>
                        <a:rPr lang="en-GB" sz="1700">
                          <a:effectLst/>
                        </a:rPr>
                        <a:t>0.476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75438" marR="75438" marT="37719" marB="37719" anchor="ctr"/>
                </a:tc>
                <a:extLst>
                  <a:ext uri="{0D108BD9-81ED-4DB2-BD59-A6C34878D82A}">
                    <a16:rowId xmlns:a16="http://schemas.microsoft.com/office/drawing/2014/main" val="4010086996"/>
                  </a:ext>
                </a:extLst>
              </a:tr>
              <a:tr h="201236">
                <a:tc>
                  <a:txBody>
                    <a:bodyPr/>
                    <a:lstStyle/>
                    <a:p>
                      <a:pPr marL="0" marR="0">
                        <a:lnSpc>
                          <a:spcPts val="1700"/>
                        </a:lnSpc>
                        <a:spcBef>
                          <a:spcPts val="0"/>
                        </a:spcBef>
                        <a:spcAft>
                          <a:spcPts val="0"/>
                        </a:spcAft>
                      </a:pPr>
                      <a:r>
                        <a:rPr lang="en-GB" sz="1700">
                          <a:effectLst/>
                        </a:rPr>
                        <a:t>Yes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126 (9)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a:txBody>
                    <a:bodyPr/>
                    <a:lstStyle/>
                    <a:p>
                      <a:pPr marL="0" marR="0" algn="ctr">
                        <a:lnSpc>
                          <a:spcPts val="1700"/>
                        </a:lnSpc>
                        <a:spcBef>
                          <a:spcPts val="0"/>
                        </a:spcBef>
                        <a:spcAft>
                          <a:spcPts val="0"/>
                        </a:spcAft>
                      </a:pPr>
                      <a:r>
                        <a:rPr lang="en-GB" sz="1700">
                          <a:effectLst/>
                        </a:rPr>
                        <a:t>19 (5)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b"/>
                </a:tc>
                <a:tc vMerge="1">
                  <a:txBody>
                    <a:bodyPr/>
                    <a:lstStyle/>
                    <a:p>
                      <a:endParaRPr lang="en-US"/>
                    </a:p>
                  </a:txBody>
                  <a:tcPr/>
                </a:tc>
                <a:extLst>
                  <a:ext uri="{0D108BD9-81ED-4DB2-BD59-A6C34878D82A}">
                    <a16:rowId xmlns:a16="http://schemas.microsoft.com/office/drawing/2014/main" val="4291410872"/>
                  </a:ext>
                </a:extLst>
              </a:tr>
              <a:tr h="554827">
                <a:tc>
                  <a:txBody>
                    <a:bodyPr/>
                    <a:lstStyle/>
                    <a:p>
                      <a:pPr marL="0" marR="0">
                        <a:lnSpc>
                          <a:spcPts val="1700"/>
                        </a:lnSpc>
                        <a:spcBef>
                          <a:spcPts val="0"/>
                        </a:spcBef>
                        <a:spcAft>
                          <a:spcPts val="0"/>
                        </a:spcAft>
                      </a:pPr>
                      <a:r>
                        <a:rPr lang="en-GB" sz="1700" dirty="0">
                          <a:effectLst/>
                        </a:rPr>
                        <a:t>Patients who were eligible prior to enrolment:</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a:txBody>
                    <a:bodyPr/>
                    <a:lstStyle/>
                    <a:p>
                      <a:pPr marL="0" marR="0" algn="ctr">
                        <a:lnSpc>
                          <a:spcPts val="1700"/>
                        </a:lnSpc>
                        <a:spcBef>
                          <a:spcPts val="0"/>
                        </a:spcBef>
                        <a:spcAft>
                          <a:spcPts val="0"/>
                        </a:spcAft>
                      </a:pPr>
                      <a:r>
                        <a:rPr lang="en-GB" sz="1700" dirty="0">
                          <a:effectLst/>
                        </a:rPr>
                        <a:t>11/1465 (0.7)</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a:txBody>
                    <a:bodyPr/>
                    <a:lstStyle/>
                    <a:p>
                      <a:pPr marL="0" marR="0" algn="ctr">
                        <a:lnSpc>
                          <a:spcPts val="1700"/>
                        </a:lnSpc>
                        <a:spcBef>
                          <a:spcPts val="0"/>
                        </a:spcBef>
                        <a:spcAft>
                          <a:spcPts val="0"/>
                        </a:spcAft>
                      </a:pPr>
                      <a:r>
                        <a:rPr lang="en-GB" sz="1700" dirty="0">
                          <a:effectLst/>
                        </a:rPr>
                        <a:t>7/364 (2)</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tc>
                  <a:txBody>
                    <a:bodyPr/>
                    <a:lstStyle/>
                    <a:p>
                      <a:pPr marL="0" marR="0" algn="ctr">
                        <a:lnSpc>
                          <a:spcPts val="1700"/>
                        </a:lnSpc>
                        <a:spcBef>
                          <a:spcPts val="0"/>
                        </a:spcBef>
                        <a:spcAft>
                          <a:spcPts val="0"/>
                        </a:spcAft>
                      </a:pPr>
                      <a:r>
                        <a:rPr lang="en-GB" sz="1700" dirty="0">
                          <a:effectLst/>
                        </a:rPr>
                        <a:t>0.067</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82047" marR="82047" marT="0" marB="0" anchor="ctr"/>
                </a:tc>
                <a:extLst>
                  <a:ext uri="{0D108BD9-81ED-4DB2-BD59-A6C34878D82A}">
                    <a16:rowId xmlns:a16="http://schemas.microsoft.com/office/drawing/2014/main" val="2418793015"/>
                  </a:ext>
                </a:extLst>
              </a:tr>
            </a:tbl>
          </a:graphicData>
        </a:graphic>
      </p:graphicFrame>
      <p:graphicFrame>
        <p:nvGraphicFramePr>
          <p:cNvPr id="6" name="Content Placeholder 5">
            <a:extLst>
              <a:ext uri="{FF2B5EF4-FFF2-40B4-BE49-F238E27FC236}">
                <a16:creationId xmlns:a16="http://schemas.microsoft.com/office/drawing/2014/main" id="{BD4C0668-5753-5348-8CE2-B722474B3B51}"/>
              </a:ext>
            </a:extLst>
          </p:cNvPr>
          <p:cNvGraphicFramePr>
            <a:graphicFrameLocks noGrp="1"/>
          </p:cNvGraphicFramePr>
          <p:nvPr>
            <p:ph idx="1"/>
            <p:extLst>
              <p:ext uri="{D42A27DB-BD31-4B8C-83A1-F6EECF244321}">
                <p14:modId xmlns:p14="http://schemas.microsoft.com/office/powerpoint/2010/main" val="2653520876"/>
              </p:ext>
            </p:extLst>
          </p:nvPr>
        </p:nvGraphicFramePr>
        <p:xfrm>
          <a:off x="0" y="152400"/>
          <a:ext cx="9067800" cy="5944109"/>
        </p:xfrm>
        <a:graphic>
          <a:graphicData uri="http://schemas.openxmlformats.org/drawingml/2006/table">
            <a:tbl>
              <a:tblPr>
                <a:tableStyleId>{5C22544A-7EE6-4342-B048-85BDC9FD1C3A}</a:tableStyleId>
              </a:tblPr>
              <a:tblGrid>
                <a:gridCol w="3505200">
                  <a:extLst>
                    <a:ext uri="{9D8B030D-6E8A-4147-A177-3AD203B41FA5}">
                      <a16:colId xmlns:a16="http://schemas.microsoft.com/office/drawing/2014/main" val="4077478070"/>
                    </a:ext>
                  </a:extLst>
                </a:gridCol>
                <a:gridCol w="2309267">
                  <a:extLst>
                    <a:ext uri="{9D8B030D-6E8A-4147-A177-3AD203B41FA5}">
                      <a16:colId xmlns:a16="http://schemas.microsoft.com/office/drawing/2014/main" val="2075663175"/>
                    </a:ext>
                  </a:extLst>
                </a:gridCol>
                <a:gridCol w="1799716">
                  <a:extLst>
                    <a:ext uri="{9D8B030D-6E8A-4147-A177-3AD203B41FA5}">
                      <a16:colId xmlns:a16="http://schemas.microsoft.com/office/drawing/2014/main" val="1092868019"/>
                    </a:ext>
                  </a:extLst>
                </a:gridCol>
                <a:gridCol w="1453617">
                  <a:extLst>
                    <a:ext uri="{9D8B030D-6E8A-4147-A177-3AD203B41FA5}">
                      <a16:colId xmlns:a16="http://schemas.microsoft.com/office/drawing/2014/main" val="2411690079"/>
                    </a:ext>
                  </a:extLst>
                </a:gridCol>
              </a:tblGrid>
              <a:tr h="376704">
                <a:tc gridSpan="4">
                  <a:txBody>
                    <a:bodyPr/>
                    <a:lstStyle/>
                    <a:p>
                      <a:pPr algn="ctr"/>
                      <a:r>
                        <a:rPr lang="en-US" sz="1700" b="1" dirty="0"/>
                        <a:t>Table 1: Characteristics of patients who became eligible in study window</a:t>
                      </a:r>
                    </a:p>
                  </a:txBody>
                  <a:tcPr marL="45645" marR="45645" marT="22823" marB="22823" anchor="b"/>
                </a:tc>
                <a:tc hMerge="1">
                  <a:txBody>
                    <a:bodyPr/>
                    <a:lstStyle/>
                    <a:p>
                      <a:pPr marL="0" marR="0" algn="ctr">
                        <a:lnSpc>
                          <a:spcPts val="1700"/>
                        </a:lnSpc>
                        <a:spcBef>
                          <a:spcPts val="0"/>
                        </a:spcBef>
                        <a:spcAft>
                          <a:spcPts val="0"/>
                        </a:spcAft>
                      </a:pPr>
                      <a:endParaRPr lang="en-US" sz="2500" dirty="0">
                        <a:effectLst/>
                        <a:latin typeface="Calibri" panose="020F0502020204030204" pitchFamily="34" charset="0"/>
                        <a:ea typeface="Calibri" panose="020F0502020204030204" pitchFamily="34" charset="0"/>
                        <a:cs typeface="Arial" panose="020B0604020202020204" pitchFamily="34" charset="0"/>
                      </a:endParaRPr>
                    </a:p>
                  </a:txBody>
                  <a:tcPr marL="136291" marR="136291" marT="0" marB="0" anchor="b"/>
                </a:tc>
                <a:tc hMerge="1">
                  <a:txBody>
                    <a:bodyPr/>
                    <a:lstStyle/>
                    <a:p>
                      <a:pPr marL="0" marR="0" algn="ctr">
                        <a:lnSpc>
                          <a:spcPts val="1700"/>
                        </a:lnSpc>
                        <a:spcBef>
                          <a:spcPts val="0"/>
                        </a:spcBef>
                        <a:spcAft>
                          <a:spcPts val="0"/>
                        </a:spcAft>
                      </a:pPr>
                      <a:endParaRPr lang="en-US" sz="2500" dirty="0">
                        <a:effectLst/>
                        <a:latin typeface="Calibri" panose="020F0502020204030204" pitchFamily="34" charset="0"/>
                        <a:ea typeface="Calibri" panose="020F0502020204030204" pitchFamily="34" charset="0"/>
                        <a:cs typeface="Arial" panose="020B0604020202020204" pitchFamily="34" charset="0"/>
                      </a:endParaRPr>
                    </a:p>
                  </a:txBody>
                  <a:tcPr marL="136291" marR="136291" marT="0" marB="0" anchor="b"/>
                </a:tc>
                <a:tc hMerge="1">
                  <a:txBody>
                    <a:bodyPr/>
                    <a:lstStyle/>
                    <a:p>
                      <a:pPr marL="0" marR="0" algn="ctr">
                        <a:lnSpc>
                          <a:spcPts val="1700"/>
                        </a:lnSpc>
                        <a:spcBef>
                          <a:spcPts val="0"/>
                        </a:spcBef>
                        <a:spcAft>
                          <a:spcPts val="0"/>
                        </a:spcAft>
                      </a:pPr>
                      <a:endParaRPr lang="en-US" sz="2500" dirty="0">
                        <a:effectLst/>
                        <a:latin typeface="Calibri" panose="020F0502020204030204" pitchFamily="34" charset="0"/>
                        <a:ea typeface="Calibri" panose="020F0502020204030204" pitchFamily="34" charset="0"/>
                        <a:cs typeface="Arial" panose="020B0604020202020204" pitchFamily="34" charset="0"/>
                      </a:endParaRPr>
                    </a:p>
                  </a:txBody>
                  <a:tcPr marL="93797" marR="93797" marT="46899" marB="46899" anchor="b"/>
                </a:tc>
                <a:extLst>
                  <a:ext uri="{0D108BD9-81ED-4DB2-BD59-A6C34878D82A}">
                    <a16:rowId xmlns:a16="http://schemas.microsoft.com/office/drawing/2014/main" val="313844972"/>
                  </a:ext>
                </a:extLst>
              </a:tr>
              <a:tr h="569241">
                <a:tc>
                  <a:txBody>
                    <a:bodyPr/>
                    <a:lstStyle/>
                    <a:p>
                      <a:pPr marL="0" marR="0" lvl="0" indent="0" algn="l" defTabSz="914400" rtl="0" eaLnBrk="1" fontAlgn="auto" latinLnBrk="0" hangingPunct="1">
                        <a:lnSpc>
                          <a:spcPts val="1700"/>
                        </a:lnSpc>
                        <a:spcBef>
                          <a:spcPts val="0"/>
                        </a:spcBef>
                        <a:spcAft>
                          <a:spcPts val="0"/>
                        </a:spcAft>
                        <a:buClrTx/>
                        <a:buSzTx/>
                        <a:buFontTx/>
                        <a:buNone/>
                        <a:tabLst/>
                        <a:defRPr/>
                      </a:pPr>
                      <a:r>
                        <a:rPr lang="en-GB" sz="1700" i="1" dirty="0">
                          <a:effectLst/>
                        </a:rPr>
                        <a:t>Characteristics</a:t>
                      </a:r>
                      <a:endParaRPr lang="en-US" sz="1700" i="1" dirty="0">
                        <a:effectLst/>
                        <a:latin typeface="Calibri" panose="020F0502020204030204" pitchFamily="34" charset="0"/>
                        <a:ea typeface="Calibri" panose="020F0502020204030204" pitchFamily="34" charset="0"/>
                        <a:cs typeface="Arial" panose="020B0604020202020204" pitchFamily="34" charset="0"/>
                      </a:endParaRPr>
                    </a:p>
                  </a:txBody>
                  <a:tcPr marL="44498" marR="44498" marT="22249" marB="22249"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a:effectLst/>
                        </a:rPr>
                        <a:t>Control (n=1454)</a:t>
                      </a:r>
                      <a:endParaRPr lang="en-US" sz="1700" i="1">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a:effectLst/>
                        </a:rPr>
                        <a:t>Intervention (n=358)</a:t>
                      </a:r>
                      <a:endParaRPr lang="en-US" sz="1700" i="1"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ctr">
                    <a:noFill/>
                  </a:tcPr>
                </a:tc>
                <a:tc>
                  <a:txBody>
                    <a:bodyPr/>
                    <a:lstStyle/>
                    <a:p>
                      <a:pPr marL="0" marR="0" algn="ctr">
                        <a:lnSpc>
                          <a:spcPct val="100000"/>
                        </a:lnSpc>
                        <a:spcBef>
                          <a:spcPts val="0"/>
                        </a:spcBef>
                        <a:spcAft>
                          <a:spcPts val="0"/>
                        </a:spcAft>
                      </a:pPr>
                      <a:r>
                        <a:rPr lang="en-GB" sz="1700" i="1" dirty="0">
                          <a:effectLst/>
                        </a:rPr>
                        <a:t>Pearson chi</a:t>
                      </a:r>
                      <a:r>
                        <a:rPr lang="en-GB" sz="1700" i="1" baseline="30000" dirty="0">
                          <a:effectLst/>
                        </a:rPr>
                        <a:t>2</a:t>
                      </a:r>
                    </a:p>
                  </a:txBody>
                  <a:tcPr marL="44498" marR="44498" marT="22249" marB="22249" anchor="ctr">
                    <a:noFill/>
                  </a:tcPr>
                </a:tc>
                <a:extLst>
                  <a:ext uri="{0D108BD9-81ED-4DB2-BD59-A6C34878D82A}">
                    <a16:rowId xmlns:a16="http://schemas.microsoft.com/office/drawing/2014/main" val="345064939"/>
                  </a:ext>
                </a:extLst>
              </a:tr>
              <a:tr h="376704">
                <a:tc>
                  <a:txBody>
                    <a:bodyPr/>
                    <a:lstStyle/>
                    <a:p>
                      <a:pPr marL="0" marR="0" lvl="0">
                        <a:lnSpc>
                          <a:spcPts val="1700"/>
                        </a:lnSpc>
                        <a:spcBef>
                          <a:spcPts val="0"/>
                        </a:spcBef>
                        <a:spcAft>
                          <a:spcPts val="0"/>
                        </a:spcAft>
                      </a:pPr>
                      <a:r>
                        <a:rPr lang="en-GB" sz="1700" b="1" dirty="0">
                          <a:effectLst/>
                        </a:rPr>
                        <a:t>Sex:                                           </a:t>
                      </a:r>
                      <a:r>
                        <a:rPr lang="en-GB" sz="1700" dirty="0">
                          <a:effectLst/>
                        </a:rPr>
                        <a:t>Male</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420 (29)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139 (39)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dirty="0">
                          <a:effectLst/>
                        </a:rPr>
                        <a:t>&lt;0.0001</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529688128"/>
                  </a:ext>
                </a:extLst>
              </a:tr>
              <a:tr h="376704">
                <a:tc>
                  <a:txBody>
                    <a:bodyPr/>
                    <a:lstStyle/>
                    <a:p>
                      <a:pPr marL="0" marR="0" lvl="0">
                        <a:lnSpc>
                          <a:spcPts val="1700"/>
                        </a:lnSpc>
                        <a:spcBef>
                          <a:spcPts val="0"/>
                        </a:spcBef>
                        <a:spcAft>
                          <a:spcPts val="0"/>
                        </a:spcAft>
                      </a:pPr>
                      <a:r>
                        <a:rPr lang="en-GB" sz="1700" b="1" dirty="0">
                          <a:effectLst/>
                        </a:rPr>
                        <a:t>Age in years </a:t>
                      </a:r>
                      <a:r>
                        <a:rPr lang="en-GB" sz="1700" dirty="0">
                          <a:effectLst/>
                        </a:rPr>
                        <a:t>(Median, IQR)</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33 (27, 41)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36 (29, 43)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0.003*</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extLst>
                  <a:ext uri="{0D108BD9-81ED-4DB2-BD59-A6C34878D82A}">
                    <a16:rowId xmlns:a16="http://schemas.microsoft.com/office/drawing/2014/main" val="1074131188"/>
                  </a:ext>
                </a:extLst>
              </a:tr>
              <a:tr h="376704">
                <a:tc>
                  <a:txBody>
                    <a:bodyPr/>
                    <a:lstStyle/>
                    <a:p>
                      <a:pPr marL="0" marR="0" lvl="0">
                        <a:lnSpc>
                          <a:spcPts val="1700"/>
                        </a:lnSpc>
                        <a:spcBef>
                          <a:spcPts val="0"/>
                        </a:spcBef>
                        <a:spcAft>
                          <a:spcPts val="0"/>
                        </a:spcAft>
                      </a:pPr>
                      <a:r>
                        <a:rPr lang="en-GB" sz="1700" b="1" dirty="0">
                          <a:effectLst/>
                        </a:rPr>
                        <a:t>Schooling:                               </a:t>
                      </a:r>
                      <a:r>
                        <a:rPr lang="en-GB" sz="1700" dirty="0">
                          <a:effectLst/>
                        </a:rPr>
                        <a:t>None</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140 (10)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22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rowSpan="3">
                  <a:txBody>
                    <a:bodyPr/>
                    <a:lstStyle/>
                    <a:p>
                      <a:pPr marL="0" marR="0" algn="ctr">
                        <a:lnSpc>
                          <a:spcPts val="1700"/>
                        </a:lnSpc>
                        <a:spcBef>
                          <a:spcPts val="0"/>
                        </a:spcBef>
                        <a:spcAft>
                          <a:spcPts val="0"/>
                        </a:spcAft>
                      </a:pPr>
                      <a:r>
                        <a:rPr lang="en-GB" sz="1700" dirty="0">
                          <a:effectLst/>
                        </a:rPr>
                        <a:t>0.023</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44498" marR="44498" marT="22249" marB="22249" anchor="ctr"/>
                </a:tc>
                <a:extLst>
                  <a:ext uri="{0D108BD9-81ED-4DB2-BD59-A6C34878D82A}">
                    <a16:rowId xmlns:a16="http://schemas.microsoft.com/office/drawing/2014/main" val="1449014078"/>
                  </a:ext>
                </a:extLst>
              </a:tr>
              <a:tr h="376704">
                <a:tc>
                  <a:txBody>
                    <a:bodyPr/>
                    <a:lstStyle/>
                    <a:p>
                      <a:pPr marL="1781175" marR="0" lvl="5" indent="0">
                        <a:lnSpc>
                          <a:spcPts val="1700"/>
                        </a:lnSpc>
                        <a:spcBef>
                          <a:spcPts val="0"/>
                        </a:spcBef>
                        <a:spcAft>
                          <a:spcPts val="0"/>
                        </a:spcAft>
                        <a:tabLst/>
                      </a:pPr>
                      <a:r>
                        <a:rPr lang="en-GB" sz="1700" dirty="0">
                          <a:effectLst/>
                        </a:rPr>
                        <a:t>          Primary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326 (22)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97 (27)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vMerge="1">
                  <a:txBody>
                    <a:bodyPr/>
                    <a:lstStyle/>
                    <a:p>
                      <a:endParaRPr lang="en-US"/>
                    </a:p>
                  </a:txBody>
                  <a:tcPr/>
                </a:tc>
                <a:extLst>
                  <a:ext uri="{0D108BD9-81ED-4DB2-BD59-A6C34878D82A}">
                    <a16:rowId xmlns:a16="http://schemas.microsoft.com/office/drawing/2014/main" val="2446580196"/>
                  </a:ext>
                </a:extLst>
              </a:tr>
              <a:tr h="376704">
                <a:tc>
                  <a:txBody>
                    <a:bodyPr/>
                    <a:lstStyle/>
                    <a:p>
                      <a:pPr marL="1604963" marR="0" lvl="4" indent="0">
                        <a:lnSpc>
                          <a:spcPts val="1700"/>
                        </a:lnSpc>
                        <a:spcBef>
                          <a:spcPts val="0"/>
                        </a:spcBef>
                        <a:spcAft>
                          <a:spcPts val="0"/>
                        </a:spcAft>
                        <a:tabLst/>
                      </a:pPr>
                      <a:r>
                        <a:rPr lang="en-GB" sz="1700" dirty="0">
                          <a:effectLst/>
                        </a:rPr>
                        <a:t>         Secondary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617 (42)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dirty="0">
                          <a:effectLst/>
                        </a:rPr>
                        <a:t>186 (52)</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vMerge="1">
                  <a:txBody>
                    <a:bodyPr/>
                    <a:lstStyle/>
                    <a:p>
                      <a:endParaRPr lang="en-US"/>
                    </a:p>
                  </a:txBody>
                  <a:tcPr/>
                </a:tc>
                <a:extLst>
                  <a:ext uri="{0D108BD9-81ED-4DB2-BD59-A6C34878D82A}">
                    <a16:rowId xmlns:a16="http://schemas.microsoft.com/office/drawing/2014/main" val="2474095194"/>
                  </a:ext>
                </a:extLst>
              </a:tr>
              <a:tr h="376704">
                <a:tc>
                  <a:txBody>
                    <a:bodyPr/>
                    <a:lstStyle/>
                    <a:p>
                      <a:pPr marL="0" marR="0" lvl="0" indent="0" algn="l" defTabSz="914400" rtl="0" eaLnBrk="1" fontAlgn="auto" latinLnBrk="0" hangingPunct="1">
                        <a:lnSpc>
                          <a:spcPts val="1700"/>
                        </a:lnSpc>
                        <a:spcBef>
                          <a:spcPts val="0"/>
                        </a:spcBef>
                        <a:spcAft>
                          <a:spcPts val="0"/>
                        </a:spcAft>
                        <a:buClrTx/>
                        <a:buSzTx/>
                        <a:buFontTx/>
                        <a:buNone/>
                        <a:tabLst/>
                        <a:defRPr/>
                      </a:pPr>
                      <a:r>
                        <a:rPr lang="en-GB" sz="1700" b="1" dirty="0">
                          <a:effectLst/>
                        </a:rPr>
                        <a:t>WHO stage                                     </a:t>
                      </a:r>
                      <a:r>
                        <a:rPr lang="en-GB" sz="1700" dirty="0">
                          <a:effectLst/>
                        </a:rPr>
                        <a:t>1</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dirty="0">
                          <a:effectLst/>
                        </a:rPr>
                        <a:t>830 (57)</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234 (65)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rowSpan="4">
                  <a:txBody>
                    <a:bodyPr/>
                    <a:lstStyle/>
                    <a:p>
                      <a:pPr marL="0" marR="0" algn="ctr">
                        <a:lnSpc>
                          <a:spcPts val="1700"/>
                        </a:lnSpc>
                        <a:spcBef>
                          <a:spcPts val="0"/>
                        </a:spcBef>
                        <a:spcAft>
                          <a:spcPts val="0"/>
                        </a:spcAft>
                      </a:pPr>
                      <a:r>
                        <a:rPr lang="en-GB" sz="1700">
                          <a:effectLst/>
                        </a:rPr>
                        <a:t>0.012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44498" marR="44498" marT="22249" marB="22249" anchor="ctr">
                    <a:noFill/>
                  </a:tcPr>
                </a:tc>
                <a:extLst>
                  <a:ext uri="{0D108BD9-81ED-4DB2-BD59-A6C34878D82A}">
                    <a16:rowId xmlns:a16="http://schemas.microsoft.com/office/drawing/2014/main" val="1711065029"/>
                  </a:ext>
                </a:extLst>
              </a:tr>
              <a:tr h="477716">
                <a:tc>
                  <a:txBody>
                    <a:bodyPr/>
                    <a:lstStyle/>
                    <a:p>
                      <a:pPr marL="2814638" marR="0" lvl="8" indent="0" algn="l" defTabSz="914400" rtl="0" eaLnBrk="1" fontAlgn="auto" latinLnBrk="0" hangingPunct="1">
                        <a:lnSpc>
                          <a:spcPts val="1700"/>
                        </a:lnSpc>
                        <a:spcBef>
                          <a:spcPts val="0"/>
                        </a:spcBef>
                        <a:spcAft>
                          <a:spcPts val="0"/>
                        </a:spcAft>
                        <a:buClrTx/>
                        <a:buSzTx/>
                        <a:buFontTx/>
                        <a:buNone/>
                        <a:tabLst/>
                        <a:defRPr/>
                      </a:pPr>
                      <a:r>
                        <a:rPr lang="en-GB" sz="1700" dirty="0">
                          <a:effectLst/>
                        </a:rPr>
                        <a:t>2</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135 (9)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23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vMerge="1">
                  <a:txBody>
                    <a:bodyPr/>
                    <a:lstStyle/>
                    <a:p>
                      <a:endParaRPr lang="en-US"/>
                    </a:p>
                  </a:txBody>
                  <a:tcPr/>
                </a:tc>
                <a:extLst>
                  <a:ext uri="{0D108BD9-81ED-4DB2-BD59-A6C34878D82A}">
                    <a16:rowId xmlns:a16="http://schemas.microsoft.com/office/drawing/2014/main" val="1765003294"/>
                  </a:ext>
                </a:extLst>
              </a:tr>
              <a:tr h="376704">
                <a:tc>
                  <a:txBody>
                    <a:bodyPr/>
                    <a:lstStyle/>
                    <a:p>
                      <a:pPr marL="2814638" marR="0" lvl="8" indent="0" algn="l" defTabSz="914400" rtl="0" eaLnBrk="1" fontAlgn="auto" latinLnBrk="0" hangingPunct="1">
                        <a:lnSpc>
                          <a:spcPts val="1700"/>
                        </a:lnSpc>
                        <a:spcBef>
                          <a:spcPts val="0"/>
                        </a:spcBef>
                        <a:spcAft>
                          <a:spcPts val="0"/>
                        </a:spcAft>
                        <a:buClrTx/>
                        <a:buSzTx/>
                        <a:buFontTx/>
                        <a:buNone/>
                        <a:tabLst/>
                        <a:defRPr/>
                      </a:pPr>
                      <a:r>
                        <a:rPr lang="en-GB" sz="1700" dirty="0">
                          <a:effectLst/>
                        </a:rPr>
                        <a:t>3</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148 (10)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22 (6)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vMerge="1">
                  <a:txBody>
                    <a:bodyPr/>
                    <a:lstStyle/>
                    <a:p>
                      <a:endParaRPr lang="en-US"/>
                    </a:p>
                  </a:txBody>
                  <a:tcPr/>
                </a:tc>
                <a:extLst>
                  <a:ext uri="{0D108BD9-81ED-4DB2-BD59-A6C34878D82A}">
                    <a16:rowId xmlns:a16="http://schemas.microsoft.com/office/drawing/2014/main" val="1974896380"/>
                  </a:ext>
                </a:extLst>
              </a:tr>
              <a:tr h="376704">
                <a:tc>
                  <a:txBody>
                    <a:bodyPr/>
                    <a:lstStyle/>
                    <a:p>
                      <a:pPr marL="2814638" marR="0" lvl="8" indent="0" algn="l" defTabSz="914400" rtl="0" eaLnBrk="1" fontAlgn="auto" latinLnBrk="0" hangingPunct="1">
                        <a:lnSpc>
                          <a:spcPts val="1700"/>
                        </a:lnSpc>
                        <a:spcBef>
                          <a:spcPts val="0"/>
                        </a:spcBef>
                        <a:spcAft>
                          <a:spcPts val="0"/>
                        </a:spcAft>
                        <a:buClrTx/>
                        <a:buSzTx/>
                        <a:buFontTx/>
                        <a:buNone/>
                        <a:tabLst/>
                        <a:defRPr/>
                      </a:pPr>
                      <a:r>
                        <a:rPr lang="en-GB" sz="1700" dirty="0">
                          <a:effectLst/>
                        </a:rPr>
                        <a:t>4</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22 (2)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a:txBody>
                    <a:bodyPr/>
                    <a:lstStyle/>
                    <a:p>
                      <a:pPr marL="0" marR="0" algn="ctr">
                        <a:lnSpc>
                          <a:spcPts val="1700"/>
                        </a:lnSpc>
                        <a:spcBef>
                          <a:spcPts val="0"/>
                        </a:spcBef>
                        <a:spcAft>
                          <a:spcPts val="0"/>
                        </a:spcAft>
                      </a:pPr>
                      <a:r>
                        <a:rPr lang="en-GB" sz="1700">
                          <a:effectLst/>
                        </a:rPr>
                        <a:t>5 (1)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noFill/>
                  </a:tcPr>
                </a:tc>
                <a:tc vMerge="1">
                  <a:txBody>
                    <a:bodyPr/>
                    <a:lstStyle/>
                    <a:p>
                      <a:endParaRPr lang="en-US"/>
                    </a:p>
                  </a:txBody>
                  <a:tcPr/>
                </a:tc>
                <a:extLst>
                  <a:ext uri="{0D108BD9-81ED-4DB2-BD59-A6C34878D82A}">
                    <a16:rowId xmlns:a16="http://schemas.microsoft.com/office/drawing/2014/main" val="786623216"/>
                  </a:ext>
                </a:extLst>
              </a:tr>
              <a:tr h="376704">
                <a:tc>
                  <a:txBody>
                    <a:bodyPr/>
                    <a:lstStyle/>
                    <a:p>
                      <a:pPr marL="0" marR="0" lvl="0" indent="0" algn="l" defTabSz="914400" rtl="0" eaLnBrk="1" fontAlgn="auto" latinLnBrk="0" hangingPunct="1">
                        <a:lnSpc>
                          <a:spcPts val="1700"/>
                        </a:lnSpc>
                        <a:spcBef>
                          <a:spcPts val="0"/>
                        </a:spcBef>
                        <a:spcAft>
                          <a:spcPts val="0"/>
                        </a:spcAft>
                        <a:buClrTx/>
                        <a:buSzTx/>
                        <a:buFontTx/>
                        <a:buNone/>
                        <a:tabLst/>
                        <a:defRPr/>
                      </a:pPr>
                      <a:r>
                        <a:rPr lang="en-GB" sz="1700" b="1" dirty="0">
                          <a:effectLst/>
                        </a:rPr>
                        <a:t>Started ART by:</a:t>
                      </a:r>
                      <a:r>
                        <a:rPr lang="en-US" sz="1700" b="1" dirty="0">
                          <a:effectLst/>
                          <a:latin typeface="Calibri" panose="020F0502020204030204" pitchFamily="34" charset="0"/>
                          <a:cs typeface="Arial" panose="020B0604020202020204" pitchFamily="34" charset="0"/>
                        </a:rPr>
                        <a:t>                    </a:t>
                      </a:r>
                      <a:r>
                        <a:rPr lang="en-GB" sz="1700" dirty="0">
                          <a:effectLst/>
                        </a:rPr>
                        <a:t>Day 0</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249 (17)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176 (49)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dirty="0">
                          <a:effectLst/>
                        </a:rPr>
                        <a:t>&lt;0.0001</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ctr"/>
                </a:tc>
                <a:extLst>
                  <a:ext uri="{0D108BD9-81ED-4DB2-BD59-A6C34878D82A}">
                    <a16:rowId xmlns:a16="http://schemas.microsoft.com/office/drawing/2014/main" val="3742302296"/>
                  </a:ext>
                </a:extLst>
              </a:tr>
              <a:tr h="376704">
                <a:tc>
                  <a:txBody>
                    <a:bodyPr/>
                    <a:lstStyle/>
                    <a:p>
                      <a:pPr marL="2355850" marR="0" lvl="6" indent="0" algn="l" defTabSz="914400" rtl="0" eaLnBrk="1" fontAlgn="auto" latinLnBrk="0" hangingPunct="1">
                        <a:lnSpc>
                          <a:spcPts val="1700"/>
                        </a:lnSpc>
                        <a:spcBef>
                          <a:spcPts val="0"/>
                        </a:spcBef>
                        <a:spcAft>
                          <a:spcPts val="0"/>
                        </a:spcAft>
                        <a:buClrTx/>
                        <a:buSzTx/>
                        <a:buFontTx/>
                        <a:buNone/>
                        <a:tabLst/>
                        <a:defRPr/>
                      </a:pPr>
                      <a:r>
                        <a:rPr lang="en-GB" sz="1700" dirty="0">
                          <a:effectLst/>
                        </a:rPr>
                        <a:t>Day 14</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462 (32)</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291 (81)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ctr"/>
                </a:tc>
                <a:extLst>
                  <a:ext uri="{0D108BD9-81ED-4DB2-BD59-A6C34878D82A}">
                    <a16:rowId xmlns:a16="http://schemas.microsoft.com/office/drawing/2014/main" val="1766441362"/>
                  </a:ext>
                </a:extLst>
              </a:tr>
              <a:tr h="376704">
                <a:tc>
                  <a:txBody>
                    <a:bodyPr/>
                    <a:lstStyle/>
                    <a:p>
                      <a:pPr marL="2355850" marR="0" lvl="6" indent="-55563" algn="l" defTabSz="914400" rtl="0" eaLnBrk="1" fontAlgn="auto" latinLnBrk="0" hangingPunct="1">
                        <a:lnSpc>
                          <a:spcPts val="1700"/>
                        </a:lnSpc>
                        <a:spcBef>
                          <a:spcPts val="0"/>
                        </a:spcBef>
                        <a:spcAft>
                          <a:spcPts val="0"/>
                        </a:spcAft>
                        <a:buClrTx/>
                        <a:buSzTx/>
                        <a:buFontTx/>
                        <a:buNone/>
                        <a:tabLst/>
                        <a:defRPr/>
                      </a:pPr>
                      <a:r>
                        <a:rPr lang="en-GB" sz="1700" dirty="0">
                          <a:effectLst/>
                        </a:rPr>
                        <a:t> Day 28</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717 (49)</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308 (86)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&lt;0.0001</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ctr"/>
                </a:tc>
                <a:extLst>
                  <a:ext uri="{0D108BD9-81ED-4DB2-BD59-A6C34878D82A}">
                    <a16:rowId xmlns:a16="http://schemas.microsoft.com/office/drawing/2014/main" val="1714034545"/>
                  </a:ext>
                </a:extLst>
              </a:tr>
              <a:tr h="376704">
                <a:tc>
                  <a:txBody>
                    <a:bodyPr/>
                    <a:lstStyle/>
                    <a:p>
                      <a:pPr marL="2286000" marR="0" lvl="5" indent="0" algn="l" defTabSz="914400" rtl="0" eaLnBrk="1" fontAlgn="auto" latinLnBrk="0" hangingPunct="1">
                        <a:lnSpc>
                          <a:spcPts val="1700"/>
                        </a:lnSpc>
                        <a:spcBef>
                          <a:spcPts val="0"/>
                        </a:spcBef>
                        <a:spcAft>
                          <a:spcPts val="0"/>
                        </a:spcAft>
                        <a:buClrTx/>
                        <a:buSzTx/>
                        <a:buFontTx/>
                        <a:buNone/>
                        <a:tabLst/>
                        <a:defRPr/>
                      </a:pPr>
                      <a:r>
                        <a:rPr lang="en-GB" sz="1700" dirty="0">
                          <a:effectLst/>
                        </a:rPr>
                        <a:t> Day 365</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dirty="0">
                          <a:effectLst/>
                        </a:rPr>
                        <a:t>1144 (79)</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a:effectLst/>
                        </a:rPr>
                        <a:t>341 (95)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b"/>
                </a:tc>
                <a:tc>
                  <a:txBody>
                    <a:bodyPr/>
                    <a:lstStyle/>
                    <a:p>
                      <a:pPr marL="0" marR="0" algn="ctr">
                        <a:lnSpc>
                          <a:spcPts val="1700"/>
                        </a:lnSpc>
                        <a:spcBef>
                          <a:spcPts val="0"/>
                        </a:spcBef>
                        <a:spcAft>
                          <a:spcPts val="0"/>
                        </a:spcAft>
                      </a:pPr>
                      <a:r>
                        <a:rPr lang="en-GB" sz="1700" dirty="0">
                          <a:effectLst/>
                        </a:rPr>
                        <a:t>&lt;0.0001</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33725" marR="33725" marT="0" marB="0" anchor="ctr"/>
                </a:tc>
                <a:extLst>
                  <a:ext uri="{0D108BD9-81ED-4DB2-BD59-A6C34878D82A}">
                    <a16:rowId xmlns:a16="http://schemas.microsoft.com/office/drawing/2014/main" val="2995424574"/>
                  </a:ext>
                </a:extLst>
              </a:tr>
            </a:tbl>
          </a:graphicData>
        </a:graphic>
      </p:graphicFrame>
    </p:spTree>
    <p:extLst>
      <p:ext uri="{BB962C8B-B14F-4D97-AF65-F5344CB8AC3E}">
        <p14:creationId xmlns:p14="http://schemas.microsoft.com/office/powerpoint/2010/main" val="2622726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428737F-EA43-A94C-AAC2-BDF4E4EE40EE}"/>
              </a:ext>
            </a:extLst>
          </p:cNvPr>
          <p:cNvGraphicFramePr>
            <a:graphicFrameLocks noGrp="1"/>
          </p:cNvGraphicFramePr>
          <p:nvPr>
            <p:extLst>
              <p:ext uri="{D42A27DB-BD31-4B8C-83A1-F6EECF244321}">
                <p14:modId xmlns:p14="http://schemas.microsoft.com/office/powerpoint/2010/main" val="3549851555"/>
              </p:ext>
            </p:extLst>
          </p:nvPr>
        </p:nvGraphicFramePr>
        <p:xfrm>
          <a:off x="152401" y="152400"/>
          <a:ext cx="8686800" cy="5562601"/>
        </p:xfrm>
        <a:graphic>
          <a:graphicData uri="http://schemas.openxmlformats.org/drawingml/2006/table">
            <a:tbl>
              <a:tblPr>
                <a:tableStyleId>{5C22544A-7EE6-4342-B048-85BDC9FD1C3A}</a:tableStyleId>
              </a:tblPr>
              <a:tblGrid>
                <a:gridCol w="3657599">
                  <a:extLst>
                    <a:ext uri="{9D8B030D-6E8A-4147-A177-3AD203B41FA5}">
                      <a16:colId xmlns:a16="http://schemas.microsoft.com/office/drawing/2014/main" val="4036651038"/>
                    </a:ext>
                  </a:extLst>
                </a:gridCol>
                <a:gridCol w="1600200">
                  <a:extLst>
                    <a:ext uri="{9D8B030D-6E8A-4147-A177-3AD203B41FA5}">
                      <a16:colId xmlns:a16="http://schemas.microsoft.com/office/drawing/2014/main" val="2391160678"/>
                    </a:ext>
                  </a:extLst>
                </a:gridCol>
                <a:gridCol w="1929591">
                  <a:extLst>
                    <a:ext uri="{9D8B030D-6E8A-4147-A177-3AD203B41FA5}">
                      <a16:colId xmlns:a16="http://schemas.microsoft.com/office/drawing/2014/main" val="1304171680"/>
                    </a:ext>
                  </a:extLst>
                </a:gridCol>
                <a:gridCol w="1499410">
                  <a:extLst>
                    <a:ext uri="{9D8B030D-6E8A-4147-A177-3AD203B41FA5}">
                      <a16:colId xmlns:a16="http://schemas.microsoft.com/office/drawing/2014/main" val="785813163"/>
                    </a:ext>
                  </a:extLst>
                </a:gridCol>
              </a:tblGrid>
              <a:tr h="592735">
                <a:tc gridSpan="4">
                  <a:txBody>
                    <a:bodyPr/>
                    <a:lstStyle/>
                    <a:p>
                      <a:pPr marL="0" marR="0" algn="ctr">
                        <a:lnSpc>
                          <a:spcPct val="100000"/>
                        </a:lnSpc>
                        <a:spcBef>
                          <a:spcPts val="0"/>
                        </a:spcBef>
                        <a:spcAft>
                          <a:spcPts val="0"/>
                        </a:spcAft>
                      </a:pPr>
                      <a:r>
                        <a:rPr lang="en-GB" sz="1600" b="1" dirty="0">
                          <a:effectLst/>
                        </a:rPr>
                        <a:t>Table 2: Percentage of patients who initiate ART within 14 days of eligibility by baseline patients characteristics and intervention group</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4316" marR="64316" marT="32158" marB="32158"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8370722"/>
                  </a:ext>
                </a:extLst>
              </a:tr>
              <a:tr h="752822">
                <a:tc>
                  <a:txBody>
                    <a:bodyPr/>
                    <a:lstStyle/>
                    <a:p>
                      <a:pPr marL="0" marR="0">
                        <a:lnSpc>
                          <a:spcPts val="1500"/>
                        </a:lnSpc>
                        <a:spcBef>
                          <a:spcPts val="0"/>
                        </a:spcBef>
                        <a:spcAft>
                          <a:spcPts val="0"/>
                        </a:spcAft>
                      </a:pPr>
                      <a:r>
                        <a:rPr lang="en-GB" sz="1600" i="1" dirty="0">
                          <a:effectLst/>
                        </a:rPr>
                        <a:t>Characteristics</a:t>
                      </a:r>
                      <a:endParaRPr lang="en-US" sz="1600" i="1"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ct val="100000"/>
                        </a:lnSpc>
                        <a:spcBef>
                          <a:spcPts val="0"/>
                        </a:spcBef>
                        <a:spcAft>
                          <a:spcPts val="0"/>
                        </a:spcAft>
                      </a:pPr>
                      <a:r>
                        <a:rPr lang="en-GB" sz="1600" i="1">
                          <a:effectLst/>
                        </a:rPr>
                        <a:t>Number of HIV patients (%)</a:t>
                      </a:r>
                      <a:endParaRPr lang="en-US" sz="1600" i="1">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ct val="100000"/>
                        </a:lnSpc>
                        <a:spcBef>
                          <a:spcPts val="0"/>
                        </a:spcBef>
                        <a:spcAft>
                          <a:spcPts val="0"/>
                        </a:spcAft>
                      </a:pPr>
                      <a:r>
                        <a:rPr lang="en-GB" sz="1600" i="1" dirty="0">
                          <a:effectLst/>
                        </a:rPr>
                        <a:t>Number initiate ART within 14 days (%)</a:t>
                      </a:r>
                      <a:endParaRPr lang="en-US" sz="1600" i="1"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ct val="100000"/>
                        </a:lnSpc>
                        <a:spcBef>
                          <a:spcPts val="0"/>
                        </a:spcBef>
                        <a:spcAft>
                          <a:spcPts val="0"/>
                        </a:spcAft>
                      </a:pPr>
                      <a:r>
                        <a:rPr lang="en-GB" sz="1600" i="1" dirty="0">
                          <a:effectLst/>
                        </a:rPr>
                        <a:t>Pearson chi2, p-value</a:t>
                      </a:r>
                      <a:endParaRPr lang="en-US" sz="1600" i="1"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extLst>
                  <a:ext uri="{0D108BD9-81ED-4DB2-BD59-A6C34878D82A}">
                    <a16:rowId xmlns:a16="http://schemas.microsoft.com/office/drawing/2014/main" val="2429430795"/>
                  </a:ext>
                </a:extLst>
              </a:tr>
              <a:tr h="324388">
                <a:tc>
                  <a:txBody>
                    <a:bodyPr/>
                    <a:lstStyle/>
                    <a:p>
                      <a:pPr marL="0" marR="0">
                        <a:lnSpc>
                          <a:spcPts val="1500"/>
                        </a:lnSpc>
                        <a:spcBef>
                          <a:spcPts val="0"/>
                        </a:spcBef>
                        <a:spcAft>
                          <a:spcPts val="0"/>
                        </a:spcAft>
                      </a:pPr>
                      <a:r>
                        <a:rPr lang="en-GB" sz="1600" b="1" dirty="0">
                          <a:effectLst/>
                        </a:rPr>
                        <a:t>Group:                                 </a:t>
                      </a:r>
                      <a:r>
                        <a:rPr lang="en-GB" sz="1600" dirty="0">
                          <a:effectLst/>
                        </a:rPr>
                        <a:t>Control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1523 (81)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463 (30)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rowSpan="2">
                  <a:txBody>
                    <a:bodyPr/>
                    <a:lstStyle/>
                    <a:p>
                      <a:pPr marL="0" marR="0" algn="ctr">
                        <a:lnSpc>
                          <a:spcPts val="1500"/>
                        </a:lnSpc>
                        <a:spcBef>
                          <a:spcPts val="0"/>
                        </a:spcBef>
                        <a:spcAft>
                          <a:spcPts val="0"/>
                        </a:spcAft>
                      </a:pPr>
                      <a:r>
                        <a:rPr lang="en-GB" sz="1600">
                          <a:effectLst/>
                        </a:rPr>
                        <a:t>&lt;0.0001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4316" marR="64316" marT="32158" marB="32158" anchor="ctr"/>
                </a:tc>
                <a:extLst>
                  <a:ext uri="{0D108BD9-81ED-4DB2-BD59-A6C34878D82A}">
                    <a16:rowId xmlns:a16="http://schemas.microsoft.com/office/drawing/2014/main" val="2517844138"/>
                  </a:ext>
                </a:extLst>
              </a:tr>
              <a:tr h="324388">
                <a:tc>
                  <a:txBody>
                    <a:bodyPr/>
                    <a:lstStyle/>
                    <a:p>
                      <a:pPr marL="1828800" marR="0" lvl="4">
                        <a:lnSpc>
                          <a:spcPts val="1500"/>
                        </a:lnSpc>
                        <a:spcBef>
                          <a:spcPts val="0"/>
                        </a:spcBef>
                        <a:spcAft>
                          <a:spcPts val="0"/>
                        </a:spcAft>
                      </a:pPr>
                      <a:r>
                        <a:rPr lang="en-GB" sz="1600" dirty="0">
                          <a:effectLst/>
                        </a:rPr>
                        <a:t>        Intervention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346 (19)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291 (84)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vMerge="1">
                  <a:txBody>
                    <a:bodyPr/>
                    <a:lstStyle/>
                    <a:p>
                      <a:endParaRPr lang="en-US"/>
                    </a:p>
                  </a:txBody>
                  <a:tcPr/>
                </a:tc>
                <a:extLst>
                  <a:ext uri="{0D108BD9-81ED-4DB2-BD59-A6C34878D82A}">
                    <a16:rowId xmlns:a16="http://schemas.microsoft.com/office/drawing/2014/main" val="756858175"/>
                  </a:ext>
                </a:extLst>
              </a:tr>
              <a:tr h="324388">
                <a:tc>
                  <a:txBody>
                    <a:bodyPr/>
                    <a:lstStyle/>
                    <a:p>
                      <a:pPr marL="0" marR="0">
                        <a:lnSpc>
                          <a:spcPts val="1500"/>
                        </a:lnSpc>
                        <a:spcBef>
                          <a:spcPts val="0"/>
                        </a:spcBef>
                        <a:spcAft>
                          <a:spcPts val="0"/>
                        </a:spcAft>
                      </a:pPr>
                      <a:r>
                        <a:rPr lang="en-GB" sz="1600" b="1" dirty="0">
                          <a:effectLst/>
                        </a:rPr>
                        <a:t>Sex:                                       </a:t>
                      </a:r>
                      <a:r>
                        <a:rPr lang="en-GB" sz="1600" dirty="0">
                          <a:effectLst/>
                        </a:rPr>
                        <a:t>Female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a:effectLst/>
                        </a:rPr>
                        <a:t>1078 (58)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a:effectLst/>
                        </a:rPr>
                        <a:t>515 (48)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rowSpan="2">
                  <a:txBody>
                    <a:bodyPr/>
                    <a:lstStyle/>
                    <a:p>
                      <a:pPr marL="0" marR="0" algn="ctr">
                        <a:lnSpc>
                          <a:spcPts val="1500"/>
                        </a:lnSpc>
                        <a:spcBef>
                          <a:spcPts val="0"/>
                        </a:spcBef>
                        <a:spcAft>
                          <a:spcPts val="0"/>
                        </a:spcAft>
                      </a:pPr>
                      <a:r>
                        <a:rPr lang="en-GB" sz="1600">
                          <a:effectLst/>
                        </a:rPr>
                        <a:t>0.001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4316" marR="64316" marT="32158" marB="32158" anchor="ctr">
                    <a:noFill/>
                  </a:tcPr>
                </a:tc>
                <a:extLst>
                  <a:ext uri="{0D108BD9-81ED-4DB2-BD59-A6C34878D82A}">
                    <a16:rowId xmlns:a16="http://schemas.microsoft.com/office/drawing/2014/main" val="887575365"/>
                  </a:ext>
                </a:extLst>
              </a:tr>
              <a:tr h="324388">
                <a:tc>
                  <a:txBody>
                    <a:bodyPr/>
                    <a:lstStyle/>
                    <a:p>
                      <a:pPr marL="2116138" marR="0" lvl="7" indent="0">
                        <a:lnSpc>
                          <a:spcPts val="1500"/>
                        </a:lnSpc>
                        <a:spcBef>
                          <a:spcPts val="0"/>
                        </a:spcBef>
                        <a:spcAft>
                          <a:spcPts val="0"/>
                        </a:spcAft>
                        <a:tabLst/>
                      </a:pPr>
                      <a:r>
                        <a:rPr lang="en-GB" sz="1600" dirty="0">
                          <a:effectLst/>
                        </a:rPr>
                        <a:t>Male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a:effectLst/>
                        </a:rPr>
                        <a:t>545 (29)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a:effectLst/>
                        </a:rPr>
                        <a:t>213 (39)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vMerge="1">
                  <a:txBody>
                    <a:bodyPr/>
                    <a:lstStyle/>
                    <a:p>
                      <a:endParaRPr lang="en-US"/>
                    </a:p>
                  </a:txBody>
                  <a:tcPr/>
                </a:tc>
                <a:extLst>
                  <a:ext uri="{0D108BD9-81ED-4DB2-BD59-A6C34878D82A}">
                    <a16:rowId xmlns:a16="http://schemas.microsoft.com/office/drawing/2014/main" val="3087123164"/>
                  </a:ext>
                </a:extLst>
              </a:tr>
              <a:tr h="324388">
                <a:tc>
                  <a:txBody>
                    <a:bodyPr/>
                    <a:lstStyle/>
                    <a:p>
                      <a:pPr marL="0" marR="0">
                        <a:lnSpc>
                          <a:spcPts val="1500"/>
                        </a:lnSpc>
                        <a:spcBef>
                          <a:spcPts val="0"/>
                        </a:spcBef>
                        <a:spcAft>
                          <a:spcPts val="0"/>
                        </a:spcAft>
                      </a:pPr>
                      <a:r>
                        <a:rPr lang="en-GB" sz="1600" b="1" dirty="0">
                          <a:effectLst/>
                        </a:rPr>
                        <a:t>Marital Status:                  </a:t>
                      </a:r>
                      <a:r>
                        <a:rPr lang="en-GB" sz="1600" dirty="0">
                          <a:effectLst/>
                        </a:rPr>
                        <a:t>Married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796 (43)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401 (50)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rowSpan="2">
                  <a:txBody>
                    <a:bodyPr/>
                    <a:lstStyle/>
                    <a:p>
                      <a:pPr marL="0" marR="0" algn="ctr">
                        <a:lnSpc>
                          <a:spcPts val="1500"/>
                        </a:lnSpc>
                        <a:spcBef>
                          <a:spcPts val="0"/>
                        </a:spcBef>
                        <a:spcAft>
                          <a:spcPts val="0"/>
                        </a:spcAft>
                      </a:pPr>
                      <a:r>
                        <a:rPr lang="en-GB" sz="1600">
                          <a:effectLst/>
                        </a:rPr>
                        <a:t>&lt;0.0001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4316" marR="64316" marT="32158" marB="32158" anchor="ctr"/>
                </a:tc>
                <a:extLst>
                  <a:ext uri="{0D108BD9-81ED-4DB2-BD59-A6C34878D82A}">
                    <a16:rowId xmlns:a16="http://schemas.microsoft.com/office/drawing/2014/main" val="421996362"/>
                  </a:ext>
                </a:extLst>
              </a:tr>
              <a:tr h="324388">
                <a:tc>
                  <a:txBody>
                    <a:bodyPr/>
                    <a:lstStyle/>
                    <a:p>
                      <a:pPr marL="0" marR="0" lvl="0">
                        <a:lnSpc>
                          <a:spcPts val="1500"/>
                        </a:lnSpc>
                        <a:spcBef>
                          <a:spcPts val="0"/>
                        </a:spcBef>
                        <a:spcAft>
                          <a:spcPts val="0"/>
                        </a:spcAft>
                      </a:pPr>
                      <a:r>
                        <a:rPr lang="en-GB" sz="1600" dirty="0">
                          <a:effectLst/>
                        </a:rPr>
                        <a:t>            Single/Divorced/Widowed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501 (27)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196 (39)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vMerge="1">
                  <a:txBody>
                    <a:bodyPr/>
                    <a:lstStyle/>
                    <a:p>
                      <a:endParaRPr lang="en-US"/>
                    </a:p>
                  </a:txBody>
                  <a:tcPr/>
                </a:tc>
                <a:extLst>
                  <a:ext uri="{0D108BD9-81ED-4DB2-BD59-A6C34878D82A}">
                    <a16:rowId xmlns:a16="http://schemas.microsoft.com/office/drawing/2014/main" val="382552241"/>
                  </a:ext>
                </a:extLst>
              </a:tr>
              <a:tr h="324388">
                <a:tc>
                  <a:txBody>
                    <a:bodyPr/>
                    <a:lstStyle/>
                    <a:p>
                      <a:pPr marL="0" marR="0">
                        <a:lnSpc>
                          <a:spcPts val="1500"/>
                        </a:lnSpc>
                        <a:spcBef>
                          <a:spcPts val="0"/>
                        </a:spcBef>
                        <a:spcAft>
                          <a:spcPts val="0"/>
                        </a:spcAft>
                      </a:pPr>
                      <a:r>
                        <a:rPr lang="en-GB" sz="1600" b="1" dirty="0">
                          <a:effectLst/>
                        </a:rPr>
                        <a:t>Schooling:                               </a:t>
                      </a:r>
                      <a:r>
                        <a:rPr lang="en-GB" sz="1600" dirty="0">
                          <a:effectLst/>
                        </a:rPr>
                        <a:t>None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a:effectLst/>
                        </a:rPr>
                        <a:t>160 (9)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a:effectLst/>
                        </a:rPr>
                        <a:t>55 (34)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rowSpan="3">
                  <a:txBody>
                    <a:bodyPr/>
                    <a:lstStyle/>
                    <a:p>
                      <a:pPr marL="0" marR="0" algn="ctr">
                        <a:lnSpc>
                          <a:spcPts val="1500"/>
                        </a:lnSpc>
                        <a:spcBef>
                          <a:spcPts val="0"/>
                        </a:spcBef>
                        <a:spcAft>
                          <a:spcPts val="0"/>
                        </a:spcAft>
                      </a:pPr>
                      <a:r>
                        <a:rPr lang="en-GB" sz="1600" dirty="0">
                          <a:effectLst/>
                        </a:rPr>
                        <a:t>0.004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4316" marR="64316" marT="32158" marB="32158" anchor="ctr">
                    <a:noFill/>
                  </a:tcPr>
                </a:tc>
                <a:extLst>
                  <a:ext uri="{0D108BD9-81ED-4DB2-BD59-A6C34878D82A}">
                    <a16:rowId xmlns:a16="http://schemas.microsoft.com/office/drawing/2014/main" val="3662023968"/>
                  </a:ext>
                </a:extLst>
              </a:tr>
              <a:tr h="324388">
                <a:tc>
                  <a:txBody>
                    <a:bodyPr/>
                    <a:lstStyle/>
                    <a:p>
                      <a:pPr marL="1895475" marR="0" lvl="6" indent="220663" algn="l">
                        <a:lnSpc>
                          <a:spcPts val="1500"/>
                        </a:lnSpc>
                        <a:spcBef>
                          <a:spcPts val="0"/>
                        </a:spcBef>
                        <a:spcAft>
                          <a:spcPts val="0"/>
                        </a:spcAft>
                        <a:tabLst/>
                      </a:pPr>
                      <a:r>
                        <a:rPr lang="en-GB" sz="1600" dirty="0">
                          <a:effectLst/>
                        </a:rPr>
                        <a:t>Primary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a:effectLst/>
                        </a:rPr>
                        <a:t>420 (22)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dirty="0">
                          <a:effectLst/>
                        </a:rPr>
                        <a:t>209 (50)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vMerge="1">
                  <a:txBody>
                    <a:bodyPr/>
                    <a:lstStyle/>
                    <a:p>
                      <a:endParaRPr lang="en-US"/>
                    </a:p>
                  </a:txBody>
                  <a:tcPr/>
                </a:tc>
                <a:extLst>
                  <a:ext uri="{0D108BD9-81ED-4DB2-BD59-A6C34878D82A}">
                    <a16:rowId xmlns:a16="http://schemas.microsoft.com/office/drawing/2014/main" val="3017609577"/>
                  </a:ext>
                </a:extLst>
              </a:tr>
              <a:tr h="324388">
                <a:tc>
                  <a:txBody>
                    <a:bodyPr/>
                    <a:lstStyle/>
                    <a:p>
                      <a:pPr marL="1828800" marR="0" lvl="4">
                        <a:lnSpc>
                          <a:spcPts val="1500"/>
                        </a:lnSpc>
                        <a:spcBef>
                          <a:spcPts val="0"/>
                        </a:spcBef>
                        <a:spcAft>
                          <a:spcPts val="0"/>
                        </a:spcAft>
                      </a:pPr>
                      <a:r>
                        <a:rPr lang="en-GB" sz="1600" dirty="0">
                          <a:effectLst/>
                        </a:rPr>
                        <a:t>    Secondary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a:effectLst/>
                        </a:rPr>
                        <a:t>786 (42)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a:txBody>
                    <a:bodyPr/>
                    <a:lstStyle/>
                    <a:p>
                      <a:pPr marL="0" marR="0" algn="ctr">
                        <a:lnSpc>
                          <a:spcPts val="1500"/>
                        </a:lnSpc>
                        <a:spcBef>
                          <a:spcPts val="0"/>
                        </a:spcBef>
                        <a:spcAft>
                          <a:spcPts val="0"/>
                        </a:spcAft>
                      </a:pPr>
                      <a:r>
                        <a:rPr lang="en-GB" sz="1600" dirty="0">
                          <a:effectLst/>
                        </a:rPr>
                        <a:t>361 (46)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noFill/>
                  </a:tcPr>
                </a:tc>
                <a:tc vMerge="1">
                  <a:txBody>
                    <a:bodyPr/>
                    <a:lstStyle/>
                    <a:p>
                      <a:endParaRPr lang="en-US"/>
                    </a:p>
                  </a:txBody>
                  <a:tcPr/>
                </a:tc>
                <a:extLst>
                  <a:ext uri="{0D108BD9-81ED-4DB2-BD59-A6C34878D82A}">
                    <a16:rowId xmlns:a16="http://schemas.microsoft.com/office/drawing/2014/main" val="2489823659"/>
                  </a:ext>
                </a:extLst>
              </a:tr>
              <a:tr h="324388">
                <a:tc>
                  <a:txBody>
                    <a:bodyPr/>
                    <a:lstStyle/>
                    <a:p>
                      <a:pPr marL="0" marR="0">
                        <a:lnSpc>
                          <a:spcPts val="1500"/>
                        </a:lnSpc>
                        <a:spcBef>
                          <a:spcPts val="0"/>
                        </a:spcBef>
                        <a:spcAft>
                          <a:spcPts val="0"/>
                        </a:spcAft>
                      </a:pPr>
                      <a:r>
                        <a:rPr lang="en-GB" sz="1600" b="1" dirty="0">
                          <a:effectLst/>
                        </a:rPr>
                        <a:t>WHO Stage</a:t>
                      </a:r>
                      <a:r>
                        <a:rPr lang="en-GB" sz="1600" dirty="0">
                          <a:effectLst/>
                        </a:rPr>
                        <a:t>                                       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1046 (56)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484 (46)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rowSpan="4">
                  <a:txBody>
                    <a:bodyPr/>
                    <a:lstStyle/>
                    <a:p>
                      <a:pPr marL="0" marR="0" algn="ctr">
                        <a:lnSpc>
                          <a:spcPts val="1500"/>
                        </a:lnSpc>
                        <a:spcBef>
                          <a:spcPts val="0"/>
                        </a:spcBef>
                        <a:spcAft>
                          <a:spcPts val="0"/>
                        </a:spcAft>
                      </a:pPr>
                      <a:r>
                        <a:rPr lang="en-GB" sz="1600" dirty="0">
                          <a:effectLst/>
                        </a:rPr>
                        <a:t>0.005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4316" marR="64316" marT="32158" marB="32158" anchor="ctr"/>
                </a:tc>
                <a:extLst>
                  <a:ext uri="{0D108BD9-81ED-4DB2-BD59-A6C34878D82A}">
                    <a16:rowId xmlns:a16="http://schemas.microsoft.com/office/drawing/2014/main" val="2141810974"/>
                  </a:ext>
                </a:extLst>
              </a:tr>
              <a:tr h="324388">
                <a:tc>
                  <a:txBody>
                    <a:bodyPr/>
                    <a:lstStyle/>
                    <a:p>
                      <a:pPr marL="2760663" marR="0" lvl="8" indent="0">
                        <a:lnSpc>
                          <a:spcPts val="1500"/>
                        </a:lnSpc>
                        <a:spcBef>
                          <a:spcPts val="0"/>
                        </a:spcBef>
                        <a:spcAft>
                          <a:spcPts val="0"/>
                        </a:spcAft>
                        <a:tabLst/>
                      </a:pPr>
                      <a:r>
                        <a:rPr lang="en-GB" sz="1600" dirty="0">
                          <a:effectLst/>
                        </a:rPr>
                        <a:t>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157 (8)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dirty="0">
                          <a:effectLst/>
                        </a:rPr>
                        <a:t>50 (32)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vMerge="1">
                  <a:txBody>
                    <a:bodyPr/>
                    <a:lstStyle/>
                    <a:p>
                      <a:endParaRPr lang="en-US"/>
                    </a:p>
                  </a:txBody>
                  <a:tcPr/>
                </a:tc>
                <a:extLst>
                  <a:ext uri="{0D108BD9-81ED-4DB2-BD59-A6C34878D82A}">
                    <a16:rowId xmlns:a16="http://schemas.microsoft.com/office/drawing/2014/main" val="3070251187"/>
                  </a:ext>
                </a:extLst>
              </a:tr>
              <a:tr h="324388">
                <a:tc>
                  <a:txBody>
                    <a:bodyPr/>
                    <a:lstStyle/>
                    <a:p>
                      <a:pPr marL="2686050" marR="0" lvl="8" indent="74613">
                        <a:lnSpc>
                          <a:spcPts val="1500"/>
                        </a:lnSpc>
                        <a:spcBef>
                          <a:spcPts val="0"/>
                        </a:spcBef>
                        <a:spcAft>
                          <a:spcPts val="0"/>
                        </a:spcAft>
                        <a:tabLst/>
                      </a:pPr>
                      <a:r>
                        <a:rPr lang="en-GB" sz="1600" dirty="0">
                          <a:effectLst/>
                        </a:rPr>
                        <a:t>3</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167 (9)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dirty="0">
                          <a:effectLst/>
                        </a:rPr>
                        <a:t>69 (41)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vMerge="1">
                  <a:txBody>
                    <a:bodyPr/>
                    <a:lstStyle/>
                    <a:p>
                      <a:endParaRPr lang="en-US"/>
                    </a:p>
                  </a:txBody>
                  <a:tcPr/>
                </a:tc>
                <a:extLst>
                  <a:ext uri="{0D108BD9-81ED-4DB2-BD59-A6C34878D82A}">
                    <a16:rowId xmlns:a16="http://schemas.microsoft.com/office/drawing/2014/main" val="1607283535"/>
                  </a:ext>
                </a:extLst>
              </a:tr>
              <a:tr h="324388">
                <a:tc>
                  <a:txBody>
                    <a:bodyPr/>
                    <a:lstStyle/>
                    <a:p>
                      <a:pPr marL="3657600" marR="0" lvl="8" indent="-896938">
                        <a:lnSpc>
                          <a:spcPts val="1500"/>
                        </a:lnSpc>
                        <a:spcBef>
                          <a:spcPts val="0"/>
                        </a:spcBef>
                        <a:spcAft>
                          <a:spcPts val="0"/>
                        </a:spcAft>
                        <a:tabLst/>
                      </a:pPr>
                      <a:r>
                        <a:rPr lang="en-GB" sz="1600" dirty="0">
                          <a:effectLst/>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a:effectLst/>
                        </a:rPr>
                        <a:t>26 (1)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a:txBody>
                    <a:bodyPr/>
                    <a:lstStyle/>
                    <a:p>
                      <a:pPr marL="0" marR="0" algn="ctr">
                        <a:lnSpc>
                          <a:spcPts val="1500"/>
                        </a:lnSpc>
                        <a:spcBef>
                          <a:spcPts val="0"/>
                        </a:spcBef>
                        <a:spcAft>
                          <a:spcPts val="0"/>
                        </a:spcAft>
                      </a:pPr>
                      <a:r>
                        <a:rPr lang="en-GB" sz="1600" dirty="0">
                          <a:effectLst/>
                        </a:rPr>
                        <a:t>9 (35)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9251" marR="39251" marT="0" marB="0" anchor="ctr"/>
                </a:tc>
                <a:tc vMerge="1">
                  <a:txBody>
                    <a:bodyPr/>
                    <a:lstStyle/>
                    <a:p>
                      <a:endParaRPr lang="en-US"/>
                    </a:p>
                  </a:txBody>
                  <a:tcPr/>
                </a:tc>
                <a:extLst>
                  <a:ext uri="{0D108BD9-81ED-4DB2-BD59-A6C34878D82A}">
                    <a16:rowId xmlns:a16="http://schemas.microsoft.com/office/drawing/2014/main" val="956398061"/>
                  </a:ext>
                </a:extLst>
              </a:tr>
            </a:tbl>
          </a:graphicData>
        </a:graphic>
      </p:graphicFrame>
    </p:spTree>
    <p:extLst>
      <p:ext uri="{BB962C8B-B14F-4D97-AF65-F5344CB8AC3E}">
        <p14:creationId xmlns:p14="http://schemas.microsoft.com/office/powerpoint/2010/main" val="322907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07E124-9322-BB4D-AEDC-B5A1D4061C1A}"/>
              </a:ext>
            </a:extLst>
          </p:cNvPr>
          <p:cNvSpPr>
            <a:spLocks noGrp="1"/>
          </p:cNvSpPr>
          <p:nvPr>
            <p:ph idx="1"/>
          </p:nvPr>
        </p:nvSpPr>
        <p:spPr>
          <a:xfrm>
            <a:off x="215757" y="2491201"/>
            <a:ext cx="2327097" cy="1895583"/>
          </a:xfrm>
        </p:spPr>
        <p:txBody>
          <a:bodyPr>
            <a:normAutofit fontScale="70000" lnSpcReduction="20000"/>
          </a:bodyPr>
          <a:lstStyle/>
          <a:p>
            <a:pPr marL="0" indent="0">
              <a:buNone/>
            </a:pPr>
            <a:r>
              <a:rPr lang="en-US" dirty="0"/>
              <a:t>The intervention group shows a significantly faster time to ART start compared to control facilities</a:t>
            </a:r>
          </a:p>
        </p:txBody>
      </p:sp>
      <p:grpSp>
        <p:nvGrpSpPr>
          <p:cNvPr id="11" name="Group 10">
            <a:extLst>
              <a:ext uri="{FF2B5EF4-FFF2-40B4-BE49-F238E27FC236}">
                <a16:creationId xmlns:a16="http://schemas.microsoft.com/office/drawing/2014/main" id="{E76A3A25-B2A6-0C4D-BE76-4EFB8AF763D3}"/>
              </a:ext>
            </a:extLst>
          </p:cNvPr>
          <p:cNvGrpSpPr/>
          <p:nvPr/>
        </p:nvGrpSpPr>
        <p:grpSpPr>
          <a:xfrm>
            <a:off x="2661180" y="931173"/>
            <a:ext cx="6264128" cy="5015639"/>
            <a:chOff x="36073151" y="4975016"/>
            <a:chExt cx="10934512" cy="7942673"/>
          </a:xfrm>
        </p:grpSpPr>
        <p:pic>
          <p:nvPicPr>
            <p:cNvPr id="12" name="Picture 11">
              <a:extLst>
                <a:ext uri="{FF2B5EF4-FFF2-40B4-BE49-F238E27FC236}">
                  <a16:creationId xmlns:a16="http://schemas.microsoft.com/office/drawing/2014/main" id="{41C0265A-F4F7-804F-AD76-E42232ED2F9A}"/>
                </a:ext>
              </a:extLst>
            </p:cNvPr>
            <p:cNvPicPr/>
            <p:nvPr/>
          </p:nvPicPr>
          <p:blipFill>
            <a:blip r:embed="rId3"/>
            <a:stretch>
              <a:fillRect/>
            </a:stretch>
          </p:blipFill>
          <p:spPr>
            <a:xfrm>
              <a:off x="36073151" y="4975016"/>
              <a:ext cx="10934512" cy="7942673"/>
            </a:xfrm>
            <a:prstGeom prst="rect">
              <a:avLst/>
            </a:prstGeom>
          </p:spPr>
        </p:pic>
        <p:sp>
          <p:nvSpPr>
            <p:cNvPr id="13" name="TextBox 12">
              <a:extLst>
                <a:ext uri="{FF2B5EF4-FFF2-40B4-BE49-F238E27FC236}">
                  <a16:creationId xmlns:a16="http://schemas.microsoft.com/office/drawing/2014/main" id="{A8214541-9C84-0D4F-B026-752BF03BFE7E}"/>
                </a:ext>
              </a:extLst>
            </p:cNvPr>
            <p:cNvSpPr txBox="1"/>
            <p:nvPr/>
          </p:nvSpPr>
          <p:spPr>
            <a:xfrm>
              <a:off x="41074848" y="12070082"/>
              <a:ext cx="1691640" cy="328987"/>
            </a:xfrm>
            <a:prstGeom prst="rect">
              <a:avLst/>
            </a:prstGeom>
            <a:solidFill>
              <a:schemeClr val="bg1"/>
            </a:solidFill>
          </p:spPr>
          <p:txBody>
            <a:bodyPr wrap="square" rtlCol="0">
              <a:spAutoFit/>
            </a:bodyPr>
            <a:lstStyle/>
            <a:p>
              <a:r>
                <a:rPr lang="en-US" sz="750" dirty="0">
                  <a:latin typeface="Arial" panose="020B0604020202020204" pitchFamily="34" charset="0"/>
                  <a:cs typeface="Arial" panose="020B0604020202020204" pitchFamily="34" charset="0"/>
                </a:rPr>
                <a:t>Control</a:t>
              </a:r>
            </a:p>
          </p:txBody>
        </p:sp>
        <p:sp>
          <p:nvSpPr>
            <p:cNvPr id="14" name="TextBox 13">
              <a:extLst>
                <a:ext uri="{FF2B5EF4-FFF2-40B4-BE49-F238E27FC236}">
                  <a16:creationId xmlns:a16="http://schemas.microsoft.com/office/drawing/2014/main" id="{B099DB5C-A08D-8A4E-BCA7-243E07E0EF30}"/>
                </a:ext>
              </a:extLst>
            </p:cNvPr>
            <p:cNvSpPr txBox="1"/>
            <p:nvPr/>
          </p:nvSpPr>
          <p:spPr>
            <a:xfrm>
              <a:off x="43872423" y="12101079"/>
              <a:ext cx="1677095" cy="328987"/>
            </a:xfrm>
            <a:prstGeom prst="rect">
              <a:avLst/>
            </a:prstGeom>
            <a:solidFill>
              <a:schemeClr val="bg1"/>
            </a:solidFill>
          </p:spPr>
          <p:txBody>
            <a:bodyPr wrap="square" rtlCol="0">
              <a:spAutoFit/>
            </a:bodyPr>
            <a:lstStyle/>
            <a:p>
              <a:r>
                <a:rPr lang="en-US" sz="750" dirty="0">
                  <a:latin typeface="Arial" panose="020B0604020202020204" pitchFamily="34" charset="0"/>
                  <a:cs typeface="Arial" panose="020B0604020202020204" pitchFamily="34" charset="0"/>
                </a:rPr>
                <a:t>Intervention</a:t>
              </a:r>
            </a:p>
          </p:txBody>
        </p:sp>
        <p:cxnSp>
          <p:nvCxnSpPr>
            <p:cNvPr id="15" name="Straight Connector 14">
              <a:extLst>
                <a:ext uri="{FF2B5EF4-FFF2-40B4-BE49-F238E27FC236}">
                  <a16:creationId xmlns:a16="http://schemas.microsoft.com/office/drawing/2014/main" id="{3AC9EB37-925E-9B4F-800A-20EC6874DFD7}"/>
                </a:ext>
              </a:extLst>
            </p:cNvPr>
            <p:cNvCxnSpPr/>
            <p:nvPr/>
          </p:nvCxnSpPr>
          <p:spPr>
            <a:xfrm>
              <a:off x="45270549" y="12070081"/>
              <a:ext cx="0" cy="400328"/>
            </a:xfrm>
            <a:prstGeom prst="line">
              <a:avLst/>
            </a:prstGeom>
            <a:ln w="1270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E84BDEB5-F48E-A34E-9D23-ACBA98A3AFF5}"/>
                </a:ext>
              </a:extLst>
            </p:cNvPr>
            <p:cNvSpPr txBox="1"/>
            <p:nvPr/>
          </p:nvSpPr>
          <p:spPr>
            <a:xfrm>
              <a:off x="36714355" y="10867402"/>
              <a:ext cx="1691640" cy="292434"/>
            </a:xfrm>
            <a:prstGeom prst="rect">
              <a:avLst/>
            </a:prstGeom>
            <a:solidFill>
              <a:schemeClr val="bg1"/>
            </a:solidFill>
          </p:spPr>
          <p:txBody>
            <a:bodyPr wrap="square" rtlCol="0">
              <a:spAutoFit/>
            </a:bodyPr>
            <a:lstStyle/>
            <a:p>
              <a:pPr algn="r"/>
              <a:r>
                <a:rPr lang="en-US" sz="600" b="1" dirty="0">
                  <a:latin typeface="Arial" panose="020B0604020202020204" pitchFamily="34" charset="0"/>
                  <a:cs typeface="Arial" panose="020B0604020202020204" pitchFamily="34" charset="0"/>
                </a:rPr>
                <a:t>Control</a:t>
              </a:r>
            </a:p>
          </p:txBody>
        </p:sp>
        <p:sp>
          <p:nvSpPr>
            <p:cNvPr id="17" name="TextBox 16">
              <a:extLst>
                <a:ext uri="{FF2B5EF4-FFF2-40B4-BE49-F238E27FC236}">
                  <a16:creationId xmlns:a16="http://schemas.microsoft.com/office/drawing/2014/main" id="{B7C15C1A-B2A2-B544-A881-C2D9F5D79B38}"/>
                </a:ext>
              </a:extLst>
            </p:cNvPr>
            <p:cNvSpPr txBox="1"/>
            <p:nvPr/>
          </p:nvSpPr>
          <p:spPr>
            <a:xfrm>
              <a:off x="36727911" y="11167961"/>
              <a:ext cx="1677095" cy="292434"/>
            </a:xfrm>
            <a:prstGeom prst="rect">
              <a:avLst/>
            </a:prstGeom>
            <a:solidFill>
              <a:schemeClr val="bg1"/>
            </a:solidFill>
          </p:spPr>
          <p:txBody>
            <a:bodyPr wrap="square" rtlCol="0">
              <a:spAutoFit/>
            </a:bodyPr>
            <a:lstStyle/>
            <a:p>
              <a:pPr algn="r"/>
              <a:r>
                <a:rPr lang="en-US" sz="600" b="1" dirty="0">
                  <a:latin typeface="Arial" panose="020B0604020202020204" pitchFamily="34" charset="0"/>
                  <a:cs typeface="Arial" panose="020B0604020202020204" pitchFamily="34" charset="0"/>
                </a:rPr>
                <a:t>Intervention</a:t>
              </a:r>
            </a:p>
          </p:txBody>
        </p:sp>
      </p:grpSp>
    </p:spTree>
    <p:extLst>
      <p:ext uri="{BB962C8B-B14F-4D97-AF65-F5344CB8AC3E}">
        <p14:creationId xmlns:p14="http://schemas.microsoft.com/office/powerpoint/2010/main" val="28957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D31F001-3675-454D-AC74-0F92A6FFC421}"/>
              </a:ext>
            </a:extLst>
          </p:cNvPr>
          <p:cNvGraphicFramePr>
            <a:graphicFrameLocks noGrp="1"/>
          </p:cNvGraphicFramePr>
          <p:nvPr>
            <p:ph idx="1"/>
            <p:extLst/>
          </p:nvPr>
        </p:nvGraphicFramePr>
        <p:xfrm>
          <a:off x="790390" y="1381608"/>
          <a:ext cx="7737005" cy="4165828"/>
        </p:xfrm>
        <a:graphic>
          <a:graphicData uri="http://schemas.openxmlformats.org/drawingml/2006/table">
            <a:tbl>
              <a:tblPr>
                <a:tableStyleId>{5C22544A-7EE6-4342-B048-85BDC9FD1C3A}</a:tableStyleId>
              </a:tblPr>
              <a:tblGrid>
                <a:gridCol w="2007220">
                  <a:extLst>
                    <a:ext uri="{9D8B030D-6E8A-4147-A177-3AD203B41FA5}">
                      <a16:colId xmlns:a16="http://schemas.microsoft.com/office/drawing/2014/main" val="281166253"/>
                    </a:ext>
                  </a:extLst>
                </a:gridCol>
                <a:gridCol w="2141034">
                  <a:extLst>
                    <a:ext uri="{9D8B030D-6E8A-4147-A177-3AD203B41FA5}">
                      <a16:colId xmlns:a16="http://schemas.microsoft.com/office/drawing/2014/main" val="3035447170"/>
                    </a:ext>
                  </a:extLst>
                </a:gridCol>
                <a:gridCol w="1934669">
                  <a:extLst>
                    <a:ext uri="{9D8B030D-6E8A-4147-A177-3AD203B41FA5}">
                      <a16:colId xmlns:a16="http://schemas.microsoft.com/office/drawing/2014/main" val="2133621806"/>
                    </a:ext>
                  </a:extLst>
                </a:gridCol>
                <a:gridCol w="1654082">
                  <a:extLst>
                    <a:ext uri="{9D8B030D-6E8A-4147-A177-3AD203B41FA5}">
                      <a16:colId xmlns:a16="http://schemas.microsoft.com/office/drawing/2014/main" val="2305159308"/>
                    </a:ext>
                  </a:extLst>
                </a:gridCol>
              </a:tblGrid>
              <a:tr h="882764">
                <a:tc gridSpan="4">
                  <a:txBody>
                    <a:bodyPr/>
                    <a:lstStyle/>
                    <a:p>
                      <a:pPr marL="0" marR="0" algn="ctr">
                        <a:spcBef>
                          <a:spcPts val="0"/>
                        </a:spcBef>
                        <a:spcAft>
                          <a:spcPts val="0"/>
                        </a:spcAft>
                      </a:pPr>
                      <a:r>
                        <a:rPr lang="en-US" sz="1800" b="1" dirty="0">
                          <a:effectLst/>
                        </a:rPr>
                        <a:t>Table 3: Effect of START on probability of initiating ART within 14 days following eligibility adjusted for key potential confounders, Zambia</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47612" marR="47612" marT="23807" marB="23807"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7998647"/>
                  </a:ext>
                </a:extLst>
              </a:tr>
              <a:tr h="342900">
                <a:tc>
                  <a:txBody>
                    <a:bodyPr/>
                    <a:lstStyle/>
                    <a:p>
                      <a:pPr marL="0" marR="0">
                        <a:lnSpc>
                          <a:spcPts val="1700"/>
                        </a:lnSpc>
                        <a:spcBef>
                          <a:spcPts val="0"/>
                        </a:spcBef>
                        <a:spcAft>
                          <a:spcPts val="0"/>
                        </a:spcAft>
                      </a:pPr>
                      <a:r>
                        <a:rPr lang="en-GB" sz="1800">
                          <a:effectLst/>
                        </a:rPr>
                        <a:t>Effects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nSpc>
                          <a:spcPts val="1700"/>
                        </a:lnSpc>
                        <a:spcBef>
                          <a:spcPts val="0"/>
                        </a:spcBef>
                        <a:spcAft>
                          <a:spcPts val="0"/>
                        </a:spcAft>
                      </a:pPr>
                      <a:r>
                        <a:rPr lang="en-GB" sz="1800">
                          <a:effectLst/>
                        </a:rPr>
                        <a:t>Risk difference </a:t>
                      </a:r>
                      <a:r>
                        <a:rPr lang="en-GB" sz="1800" baseline="30000">
                          <a:effectLst/>
                        </a:rPr>
                        <a:t>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nSpc>
                          <a:spcPts val="1700"/>
                        </a:lnSpc>
                        <a:spcBef>
                          <a:spcPts val="0"/>
                        </a:spcBef>
                        <a:spcAft>
                          <a:spcPts val="0"/>
                        </a:spcAft>
                      </a:pPr>
                      <a:r>
                        <a:rPr lang="en-GB" sz="1800">
                          <a:effectLst/>
                        </a:rPr>
                        <a:t>95%CI</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gn="ctr">
                        <a:lnSpc>
                          <a:spcPts val="1700"/>
                        </a:lnSpc>
                        <a:spcBef>
                          <a:spcPts val="0"/>
                        </a:spcBef>
                        <a:spcAft>
                          <a:spcPts val="0"/>
                        </a:spcAft>
                      </a:pPr>
                      <a:r>
                        <a:rPr lang="en-GB" sz="1800" dirty="0">
                          <a:effectLst/>
                        </a:rPr>
                        <a:t>P-value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extLst>
                  <a:ext uri="{0D108BD9-81ED-4DB2-BD59-A6C34878D82A}">
                    <a16:rowId xmlns:a16="http://schemas.microsoft.com/office/drawing/2014/main" val="3750578117"/>
                  </a:ext>
                </a:extLst>
              </a:tr>
              <a:tr h="342900">
                <a:tc>
                  <a:txBody>
                    <a:bodyPr/>
                    <a:lstStyle/>
                    <a:p>
                      <a:pPr marL="0" marR="0">
                        <a:lnSpc>
                          <a:spcPts val="1700"/>
                        </a:lnSpc>
                        <a:spcBef>
                          <a:spcPts val="0"/>
                        </a:spcBef>
                        <a:spcAft>
                          <a:spcPts val="0"/>
                        </a:spcAft>
                      </a:pPr>
                      <a:r>
                        <a:rPr lang="en-GB" sz="1800">
                          <a:effectLst/>
                        </a:rPr>
                        <a:t>ATE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nSpc>
                          <a:spcPts val="1700"/>
                        </a:lnSpc>
                        <a:spcBef>
                          <a:spcPts val="0"/>
                        </a:spcBef>
                        <a:spcAft>
                          <a:spcPts val="0"/>
                        </a:spcAft>
                      </a:pPr>
                      <a:r>
                        <a:rPr lang="en-GB"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nSpc>
                          <a:spcPts val="1700"/>
                        </a:lnSpc>
                        <a:spcBef>
                          <a:spcPts val="0"/>
                        </a:spcBef>
                        <a:spcAft>
                          <a:spcPts val="0"/>
                        </a:spcAft>
                      </a:pPr>
                      <a:r>
                        <a:rPr lang="en-GB"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gn="ctr">
                        <a:lnSpc>
                          <a:spcPts val="1700"/>
                        </a:lnSpc>
                        <a:spcBef>
                          <a:spcPts val="0"/>
                        </a:spcBef>
                        <a:spcAft>
                          <a:spcPts val="0"/>
                        </a:spcAft>
                      </a:pPr>
                      <a:r>
                        <a:rPr lang="en-GB" sz="1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extLst>
                  <a:ext uri="{0D108BD9-81ED-4DB2-BD59-A6C34878D82A}">
                    <a16:rowId xmlns:a16="http://schemas.microsoft.com/office/drawing/2014/main" val="4076472608"/>
                  </a:ext>
                </a:extLst>
              </a:tr>
              <a:tr h="342900">
                <a:tc>
                  <a:txBody>
                    <a:bodyPr/>
                    <a:lstStyle/>
                    <a:p>
                      <a:pPr marL="0" marR="0">
                        <a:lnSpc>
                          <a:spcPts val="1700"/>
                        </a:lnSpc>
                        <a:spcBef>
                          <a:spcPts val="0"/>
                        </a:spcBef>
                        <a:spcAft>
                          <a:spcPts val="0"/>
                        </a:spcAft>
                      </a:pPr>
                      <a:r>
                        <a:rPr lang="en-GB" sz="1800" dirty="0">
                          <a:effectLst/>
                        </a:rPr>
                        <a:t>SOC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nSpc>
                          <a:spcPts val="1700"/>
                        </a:lnSpc>
                        <a:spcBef>
                          <a:spcPts val="0"/>
                        </a:spcBef>
                        <a:spcAft>
                          <a:spcPts val="0"/>
                        </a:spcAft>
                      </a:pPr>
                      <a:r>
                        <a:rPr lang="en-GB" sz="1800" dirty="0">
                          <a:effectLst/>
                        </a:rPr>
                        <a:t>reference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nSpc>
                          <a:spcPts val="1700"/>
                        </a:lnSpc>
                        <a:spcBef>
                          <a:spcPts val="0"/>
                        </a:spcBef>
                        <a:spcAft>
                          <a:spcPts val="0"/>
                        </a:spcAft>
                      </a:pPr>
                      <a:r>
                        <a:rPr lang="en-GB"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gn="ctr">
                        <a:lnSpc>
                          <a:spcPts val="1700"/>
                        </a:lnSpc>
                        <a:spcBef>
                          <a:spcPts val="0"/>
                        </a:spcBef>
                        <a:spcAft>
                          <a:spcPts val="0"/>
                        </a:spcAft>
                      </a:pPr>
                      <a:r>
                        <a:rPr lang="en-GB" sz="1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extLst>
                  <a:ext uri="{0D108BD9-81ED-4DB2-BD59-A6C34878D82A}">
                    <a16:rowId xmlns:a16="http://schemas.microsoft.com/office/drawing/2014/main" val="898950342"/>
                  </a:ext>
                </a:extLst>
              </a:tr>
              <a:tr h="342900">
                <a:tc>
                  <a:txBody>
                    <a:bodyPr/>
                    <a:lstStyle/>
                    <a:p>
                      <a:pPr marL="0" marR="0">
                        <a:lnSpc>
                          <a:spcPts val="1700"/>
                        </a:lnSpc>
                        <a:spcBef>
                          <a:spcPts val="0"/>
                        </a:spcBef>
                        <a:spcAft>
                          <a:spcPts val="0"/>
                        </a:spcAft>
                      </a:pPr>
                      <a:r>
                        <a:rPr lang="en-GB" sz="1800" dirty="0">
                          <a:effectLst/>
                        </a:rPr>
                        <a:t>START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nSpc>
                          <a:spcPts val="1700"/>
                        </a:lnSpc>
                        <a:spcBef>
                          <a:spcPts val="0"/>
                        </a:spcBef>
                        <a:spcAft>
                          <a:spcPts val="0"/>
                        </a:spcAft>
                      </a:pPr>
                      <a:r>
                        <a:rPr lang="en-GB" sz="1800" dirty="0">
                          <a:effectLst/>
                        </a:rPr>
                        <a:t>0.49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gn="ctr">
                        <a:lnSpc>
                          <a:spcPts val="1700"/>
                        </a:lnSpc>
                        <a:spcBef>
                          <a:spcPts val="0"/>
                        </a:spcBef>
                        <a:spcAft>
                          <a:spcPts val="0"/>
                        </a:spcAft>
                      </a:pPr>
                      <a:r>
                        <a:rPr lang="en-GB" sz="1800">
                          <a:effectLst/>
                        </a:rPr>
                        <a:t>[0.43, 0.55]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gn="ctr">
                        <a:lnSpc>
                          <a:spcPts val="1700"/>
                        </a:lnSpc>
                        <a:spcBef>
                          <a:spcPts val="0"/>
                        </a:spcBef>
                        <a:spcAft>
                          <a:spcPts val="0"/>
                        </a:spcAft>
                      </a:pPr>
                      <a:r>
                        <a:rPr lang="en-GB" sz="1800" dirty="0">
                          <a:effectLst/>
                        </a:rPr>
                        <a:t>&lt;0.0001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extLst>
                  <a:ext uri="{0D108BD9-81ED-4DB2-BD59-A6C34878D82A}">
                    <a16:rowId xmlns:a16="http://schemas.microsoft.com/office/drawing/2014/main" val="1422246453"/>
                  </a:ext>
                </a:extLst>
              </a:tr>
              <a:tr h="342900">
                <a:tc gridSpan="4">
                  <a:txBody>
                    <a:bodyPr/>
                    <a:lstStyle/>
                    <a:p>
                      <a:pPr marL="0" marR="0">
                        <a:lnSpc>
                          <a:spcPts val="1700"/>
                        </a:lnSpc>
                        <a:spcBef>
                          <a:spcPts val="0"/>
                        </a:spcBef>
                        <a:spcAft>
                          <a:spcPts val="0"/>
                        </a:spcAft>
                      </a:pPr>
                      <a:r>
                        <a:rPr lang="en-GB" sz="1800" dirty="0">
                          <a:effectLst/>
                        </a:rPr>
                        <a:t>Potential Outcome Mean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hMerge="1">
                  <a:txBody>
                    <a:bodyPr/>
                    <a:lstStyle/>
                    <a:p>
                      <a:endParaRPr lang="en-US"/>
                    </a:p>
                  </a:txBody>
                  <a:tcPr/>
                </a:tc>
                <a:tc hMerge="1">
                  <a:txBody>
                    <a:bodyPr/>
                    <a:lstStyle/>
                    <a:p>
                      <a:endParaRPr lang="en-US"/>
                    </a:p>
                  </a:txBody>
                  <a:tcPr/>
                </a:tc>
                <a:tc hMerge="1">
                  <a:txBody>
                    <a:bodyPr/>
                    <a:lstStyle/>
                    <a:p>
                      <a:pPr marL="0" marR="0" algn="ctr">
                        <a:lnSpc>
                          <a:spcPts val="1700"/>
                        </a:lnSpc>
                        <a:spcBef>
                          <a:spcPts val="0"/>
                        </a:spcBef>
                        <a:spcAft>
                          <a:spcPts val="0"/>
                        </a:spcAft>
                      </a:pP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146853" marR="146853" marT="0" marB="0" anchor="ctr"/>
                </a:tc>
                <a:extLst>
                  <a:ext uri="{0D108BD9-81ED-4DB2-BD59-A6C34878D82A}">
                    <a16:rowId xmlns:a16="http://schemas.microsoft.com/office/drawing/2014/main" val="1648048581"/>
                  </a:ext>
                </a:extLst>
              </a:tr>
              <a:tr h="342900">
                <a:tc>
                  <a:txBody>
                    <a:bodyPr/>
                    <a:lstStyle/>
                    <a:p>
                      <a:pPr marL="0" marR="0">
                        <a:lnSpc>
                          <a:spcPts val="1700"/>
                        </a:lnSpc>
                        <a:spcBef>
                          <a:spcPts val="0"/>
                        </a:spcBef>
                        <a:spcAft>
                          <a:spcPts val="0"/>
                        </a:spcAft>
                      </a:pPr>
                      <a:r>
                        <a:rPr lang="en-GB" sz="1800">
                          <a:effectLst/>
                        </a:rPr>
                        <a:t>SOC</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nSpc>
                          <a:spcPts val="1700"/>
                        </a:lnSpc>
                        <a:spcBef>
                          <a:spcPts val="0"/>
                        </a:spcBef>
                        <a:spcAft>
                          <a:spcPts val="0"/>
                        </a:spcAft>
                      </a:pPr>
                      <a:r>
                        <a:rPr lang="en-GB" sz="1800">
                          <a:effectLst/>
                        </a:rPr>
                        <a:t>0.34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gn="ctr">
                        <a:lnSpc>
                          <a:spcPts val="1700"/>
                        </a:lnSpc>
                        <a:spcBef>
                          <a:spcPts val="0"/>
                        </a:spcBef>
                        <a:spcAft>
                          <a:spcPts val="0"/>
                        </a:spcAft>
                      </a:pPr>
                      <a:r>
                        <a:rPr lang="en-GB" sz="1800">
                          <a:effectLst/>
                        </a:rPr>
                        <a:t>[0.31, 0.38]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gn="ctr">
                        <a:lnSpc>
                          <a:spcPts val="1700"/>
                        </a:lnSpc>
                        <a:spcBef>
                          <a:spcPts val="0"/>
                        </a:spcBef>
                        <a:spcAft>
                          <a:spcPts val="0"/>
                        </a:spcAft>
                      </a:pPr>
                      <a:r>
                        <a:rPr lang="en-GB" sz="1800" dirty="0">
                          <a:effectLst/>
                        </a:rPr>
                        <a:t>&lt;0.0001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extLst>
                  <a:ext uri="{0D108BD9-81ED-4DB2-BD59-A6C34878D82A}">
                    <a16:rowId xmlns:a16="http://schemas.microsoft.com/office/drawing/2014/main" val="512457007"/>
                  </a:ext>
                </a:extLst>
              </a:tr>
              <a:tr h="342900">
                <a:tc>
                  <a:txBody>
                    <a:bodyPr/>
                    <a:lstStyle/>
                    <a:p>
                      <a:pPr marL="0" marR="0">
                        <a:lnSpc>
                          <a:spcPts val="1700"/>
                        </a:lnSpc>
                        <a:spcBef>
                          <a:spcPts val="0"/>
                        </a:spcBef>
                        <a:spcAft>
                          <a:spcPts val="0"/>
                        </a:spcAft>
                      </a:pPr>
                      <a:r>
                        <a:rPr lang="en-GB" sz="1800" dirty="0">
                          <a:effectLst/>
                        </a:rPr>
                        <a:t>Relative Ratio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nSpc>
                          <a:spcPts val="1700"/>
                        </a:lnSpc>
                        <a:spcBef>
                          <a:spcPts val="0"/>
                        </a:spcBef>
                        <a:spcAft>
                          <a:spcPts val="0"/>
                        </a:spcAft>
                      </a:pPr>
                      <a:r>
                        <a:rPr lang="en-GB" sz="1800" dirty="0">
                          <a:effectLst/>
                          <a:highlight>
                            <a:srgbClr val="FFFF00"/>
                          </a:highlight>
                        </a:rPr>
                        <a:t>1.41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gn="ctr">
                        <a:lnSpc>
                          <a:spcPts val="1700"/>
                        </a:lnSpc>
                        <a:spcBef>
                          <a:spcPts val="0"/>
                        </a:spcBef>
                        <a:spcAft>
                          <a:spcPts val="0"/>
                        </a:spcAft>
                      </a:pPr>
                      <a:r>
                        <a:rPr lang="en-GB" sz="1800">
                          <a:effectLst/>
                        </a:rPr>
                        <a:t>[1.14, 1.69]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tc>
                  <a:txBody>
                    <a:bodyPr/>
                    <a:lstStyle/>
                    <a:p>
                      <a:pPr marL="0" marR="0" algn="ctr">
                        <a:lnSpc>
                          <a:spcPts val="1700"/>
                        </a:lnSpc>
                        <a:spcBef>
                          <a:spcPts val="0"/>
                        </a:spcBef>
                        <a:spcAft>
                          <a:spcPts val="0"/>
                        </a:spcAft>
                      </a:pPr>
                      <a:r>
                        <a:rPr lang="en-GB" sz="1800" dirty="0">
                          <a:effectLst/>
                        </a:rPr>
                        <a:t>&lt;0.0001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0140" marR="110140" marT="0" marB="0" anchor="ctr"/>
                </a:tc>
                <a:extLst>
                  <a:ext uri="{0D108BD9-81ED-4DB2-BD59-A6C34878D82A}">
                    <a16:rowId xmlns:a16="http://schemas.microsoft.com/office/drawing/2014/main" val="3499927728"/>
                  </a:ext>
                </a:extLst>
              </a:tr>
              <a:tr h="882764">
                <a:tc gridSpan="4">
                  <a:txBody>
                    <a:bodyPr/>
                    <a:lstStyle/>
                    <a:p>
                      <a:pPr marL="0" marR="0" algn="just">
                        <a:spcBef>
                          <a:spcPts val="0"/>
                        </a:spcBef>
                        <a:spcAft>
                          <a:spcPts val="0"/>
                        </a:spcAft>
                      </a:pPr>
                      <a:r>
                        <a:rPr lang="en-US" sz="1400" baseline="30000" dirty="0">
                          <a:effectLst/>
                        </a:rPr>
                        <a:t>1</a:t>
                      </a:r>
                      <a:r>
                        <a:rPr lang="en-US" sz="1400" dirty="0">
                          <a:effectLst/>
                        </a:rPr>
                        <a:t> Treatment effect estimation model (Estimator: inverse-probability weight regression adjustment; Outcome model: Poisson with robust standard error; Treatment model: logit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7612" marR="47612" marT="23807" marB="23807"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2797516"/>
                  </a:ext>
                </a:extLst>
              </a:tr>
            </a:tbl>
          </a:graphicData>
        </a:graphic>
      </p:graphicFrame>
    </p:spTree>
    <p:extLst>
      <p:ext uri="{BB962C8B-B14F-4D97-AF65-F5344CB8AC3E}">
        <p14:creationId xmlns:p14="http://schemas.microsoft.com/office/powerpoint/2010/main" val="1167265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0EA84-FCEF-EE47-9CDB-05866226613F}"/>
              </a:ext>
            </a:extLst>
          </p:cNvPr>
          <p:cNvSpPr>
            <a:spLocks noGrp="1"/>
          </p:cNvSpPr>
          <p:nvPr>
            <p:ph type="title"/>
          </p:nvPr>
        </p:nvSpPr>
        <p:spPr/>
        <p:txBody>
          <a:bodyPr>
            <a:normAutofit fontScale="90000"/>
          </a:bodyPr>
          <a:lstStyle/>
          <a:p>
            <a:r>
              <a:rPr lang="en-US" dirty="0">
                <a:solidFill>
                  <a:schemeClr val="tx2">
                    <a:lumMod val="40000"/>
                    <a:lumOff val="60000"/>
                  </a:schemeClr>
                </a:solidFill>
              </a:rPr>
              <a:t>Both HCWs and patients thought rapid initiation was important for health</a:t>
            </a:r>
          </a:p>
        </p:txBody>
      </p:sp>
      <p:sp>
        <p:nvSpPr>
          <p:cNvPr id="3" name="Content Placeholder 2">
            <a:extLst>
              <a:ext uri="{FF2B5EF4-FFF2-40B4-BE49-F238E27FC236}">
                <a16:creationId xmlns:a16="http://schemas.microsoft.com/office/drawing/2014/main" id="{EBFB5AF3-E5C3-1448-A1C6-671552DC2D43}"/>
              </a:ext>
            </a:extLst>
          </p:cNvPr>
          <p:cNvSpPr>
            <a:spLocks noGrp="1"/>
          </p:cNvSpPr>
          <p:nvPr>
            <p:ph idx="1"/>
          </p:nvPr>
        </p:nvSpPr>
        <p:spPr/>
        <p:txBody>
          <a:bodyPr>
            <a:normAutofit fontScale="85000" lnSpcReduction="10000"/>
          </a:bodyPr>
          <a:lstStyle/>
          <a:p>
            <a:pPr marL="342900" lvl="1" indent="0">
              <a:buNone/>
            </a:pPr>
            <a:endParaRPr lang="en-GB" sz="2100"/>
          </a:p>
          <a:p>
            <a:pPr marL="342900" lvl="1" indent="0">
              <a:buNone/>
            </a:pPr>
            <a:r>
              <a:rPr lang="en-GB" sz="2100"/>
              <a:t>“</a:t>
            </a:r>
            <a:r>
              <a:rPr lang="en-GB"/>
              <a:t>At least the earlier you start treatment the better, because most of these opportunistic infections will be curtailed</a:t>
            </a:r>
            <a:r>
              <a:rPr lang="en-GB" sz="2100"/>
              <a:t>.”</a:t>
            </a:r>
          </a:p>
          <a:p>
            <a:pPr marL="2743200" lvl="8" indent="0">
              <a:buNone/>
            </a:pPr>
            <a:r>
              <a:rPr lang="en-GB" sz="1800"/>
              <a:t>                                        IDI-Livingstone-LHCW</a:t>
            </a:r>
          </a:p>
          <a:p>
            <a:pPr marL="2743200" lvl="8" indent="0">
              <a:buNone/>
            </a:pPr>
            <a:endParaRPr lang="en-GB" sz="2100"/>
          </a:p>
          <a:p>
            <a:pPr marL="342900" lvl="1" indent="0">
              <a:buNone/>
            </a:pPr>
            <a:r>
              <a:rPr lang="en-GB" sz="2100"/>
              <a:t>“</a:t>
            </a:r>
            <a:r>
              <a:rPr lang="en-GB"/>
              <a:t>They were calling us, “Come and start drugs because you are HIV positive.” So, because I was willing, I came; and this is how I started … After one week I was fine and started jogging and working like normal. This is a good model because my friend died because of refusing to start taking drugs. She was saying that those who’s husbands died should be the ones to start taking drugs ... So, we are thankful</a:t>
            </a:r>
            <a:r>
              <a:rPr lang="en-GB" sz="2100"/>
              <a:t>.”                              </a:t>
            </a:r>
          </a:p>
          <a:p>
            <a:pPr marL="342900" lvl="1" indent="0">
              <a:buNone/>
            </a:pPr>
            <a:r>
              <a:rPr lang="en-GB" sz="2100"/>
              <a:t>					FGD-Lundazi- Female Participant #4</a:t>
            </a:r>
            <a:r>
              <a:rPr lang="en-US" sz="2100"/>
              <a:t> </a:t>
            </a:r>
            <a:endParaRPr lang="en-GB" sz="2100"/>
          </a:p>
          <a:p>
            <a:pPr marL="2743200" lvl="8" indent="0">
              <a:buNone/>
            </a:pPr>
            <a:endParaRPr lang="en-GB" sz="2100"/>
          </a:p>
          <a:p>
            <a:pPr marL="2743200" lvl="8" indent="0">
              <a:buNone/>
            </a:pPr>
            <a:endParaRPr lang="en-US" sz="2100"/>
          </a:p>
        </p:txBody>
      </p:sp>
    </p:spTree>
    <p:extLst>
      <p:ext uri="{BB962C8B-B14F-4D97-AF65-F5344CB8AC3E}">
        <p14:creationId xmlns:p14="http://schemas.microsoft.com/office/powerpoint/2010/main" val="171562728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28740</TotalTime>
  <Words>2121</Words>
  <Application>Microsoft Macintosh PowerPoint</Application>
  <PresentationFormat>On-screen Show (4:3)</PresentationFormat>
  <Paragraphs>484</Paragraphs>
  <Slides>13</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Apple Chancery</vt:lpstr>
      <vt:lpstr>Arial</vt:lpstr>
      <vt:lpstr>Calibri</vt:lpstr>
      <vt:lpstr>Gill Sans MT</vt:lpstr>
      <vt:lpstr>Segoe Print</vt:lpstr>
      <vt:lpstr>Times New Roman</vt:lpstr>
      <vt:lpstr>Custom Design</vt:lpstr>
      <vt:lpstr>1_Custom Design</vt:lpstr>
      <vt:lpstr>Community ART for Retention in Zambia:  START</vt:lpstr>
      <vt:lpstr>PowerPoint Presentation</vt:lpstr>
      <vt:lpstr>Methods</vt:lpstr>
      <vt:lpstr>Successes in Implementing Test and Start</vt:lpstr>
      <vt:lpstr>PowerPoint Presentation</vt:lpstr>
      <vt:lpstr>PowerPoint Presentation</vt:lpstr>
      <vt:lpstr>PowerPoint Presentation</vt:lpstr>
      <vt:lpstr>PowerPoint Presentation</vt:lpstr>
      <vt:lpstr>Both HCWs and patients thought rapid initiation was important for health</vt:lpstr>
      <vt:lpstr>Those initiated need continuing social support</vt:lpstr>
      <vt:lpstr>Both HCWs and patients expressed concerns regarding health systems </vt:lpstr>
      <vt:lpstr>Conclusions</vt:lpstr>
      <vt:lpstr>Thank You</vt:lpstr>
    </vt:vector>
  </TitlesOfParts>
  <Company>Microsoft</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cheri</dc:creator>
  <cp:lastModifiedBy>Microsoft Office User</cp:lastModifiedBy>
  <cp:revision>707</cp:revision>
  <dcterms:created xsi:type="dcterms:W3CDTF">2013-05-14T05:34:34Z</dcterms:created>
  <dcterms:modified xsi:type="dcterms:W3CDTF">2018-09-18T21:59:51Z</dcterms:modified>
</cp:coreProperties>
</file>